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9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5" r:id="rId16"/>
    <p:sldId id="276" r:id="rId17"/>
    <p:sldId id="277" r:id="rId18"/>
    <p:sldId id="274" r:id="rId19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12B"/>
    <a:srgbClr val="047E58"/>
    <a:srgbClr val="3A7E5A"/>
    <a:srgbClr val="E2DD09"/>
    <a:srgbClr val="5C7F53"/>
    <a:srgbClr val="DD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1102" autoAdjust="0"/>
  </p:normalViewPr>
  <p:slideViewPr>
    <p:cSldViewPr snapToGrid="0" snapToObjects="1">
      <p:cViewPr varScale="1">
        <p:scale>
          <a:sx n="72" d="100"/>
          <a:sy n="72" d="100"/>
        </p:scale>
        <p:origin x="26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-2742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76D1C-1472-40E2-829A-797EBFB29C5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DE09-9574-4CC0-A844-D3A938D6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0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pPr>
              <a:defRPr/>
            </a:pPr>
            <a:fld id="{58B25E61-61D9-4F93-B2FC-F2DE553CE870}" type="datetimeFigureOut">
              <a:rPr lang="en-US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67"/>
            <a:ext cx="5558801" cy="4155919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pPr>
              <a:defRPr/>
            </a:pPr>
            <a:fld id="{21CF3895-43DB-4489-9B73-1523369867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8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2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9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85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8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EPnet.or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EP_PPT_TitleBkgnd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283" y="4074273"/>
            <a:ext cx="7086600" cy="2473757"/>
          </a:xfrm>
        </p:spPr>
        <p:txBody>
          <a:bodyPr anchor="t" anchorCtr="0"/>
          <a:lstStyle>
            <a:lvl1pPr>
              <a:lnSpc>
                <a:spcPct val="100000"/>
              </a:lnSpc>
              <a:defRPr b="0">
                <a:solidFill>
                  <a:srgbClr val="047E58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1152"/>
            <a:ext cx="6400800" cy="1463409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821999"/>
            <a:ext cx="9144000" cy="1036001"/>
          </a:xfrm>
          <a:prstGeom prst="rect">
            <a:avLst/>
          </a:prstGeom>
          <a:gradFill>
            <a:gsLst>
              <a:gs pos="0">
                <a:srgbClr val="DDC12B">
                  <a:alpha val="30000"/>
                </a:srgbClr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371600" y="6424252"/>
            <a:ext cx="7315201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cap="all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Connect with </a:t>
            </a:r>
            <a:r>
              <a:rPr lang="en-US" sz="1200" b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CAEP </a:t>
            </a:r>
            <a:r>
              <a:rPr lang="en-US" sz="1200" b="1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</a:t>
            </a:r>
            <a:r>
              <a:rPr lang="en-US" sz="1200" b="0" baseline="0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 </a:t>
            </a:r>
            <a:r>
              <a:rPr lang="en-US" sz="1200" b="0" baseline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 </a:t>
            </a:r>
            <a:r>
              <a:rPr lang="en-US" sz="1200" u="sng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  <a:hlinkClick r:id="rId3"/>
              </a:rPr>
              <a:t>www.CAEPnet.org</a:t>
            </a:r>
            <a:r>
              <a:rPr lang="en-US" sz="1200" u="sng" baseline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 </a:t>
            </a:r>
            <a:r>
              <a:rPr lang="en-US" sz="1200" u="sng" baseline="0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 </a:t>
            </a:r>
            <a:r>
              <a:rPr lang="en-US" sz="120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Twitter</a:t>
            </a:r>
            <a:r>
              <a:rPr lang="en-US" sz="1200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: @CAEPupdates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371600" y="6299166"/>
            <a:ext cx="7772400" cy="1588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 flipH="1" flipV="1">
            <a:off x="-163163" y="1175586"/>
            <a:ext cx="2351172" cy="1588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AEP_LogoFnl2C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87283" y="1429301"/>
            <a:ext cx="5732490" cy="94649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58748"/>
            <a:ext cx="5486400" cy="7134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78937"/>
            <a:ext cx="2057400" cy="5747226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78937"/>
            <a:ext cx="6019800" cy="57472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33965"/>
            <a:ext cx="7772400" cy="1362075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 userDrawn="1"/>
        </p:nvSpPr>
        <p:spPr>
          <a:xfrm>
            <a:off x="6653213" y="2932113"/>
            <a:ext cx="1828800" cy="1773237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ounded Rectangular Callout 2"/>
          <p:cNvSpPr/>
          <p:nvPr userDrawn="1"/>
        </p:nvSpPr>
        <p:spPr>
          <a:xfrm>
            <a:off x="5478463" y="4383088"/>
            <a:ext cx="1828800" cy="114776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ounded Rectangular Callout 3"/>
          <p:cNvSpPr/>
          <p:nvPr userDrawn="1"/>
        </p:nvSpPr>
        <p:spPr>
          <a:xfrm>
            <a:off x="6021388" y="1871663"/>
            <a:ext cx="1828800" cy="1146175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ounded Rectangular Callout 4"/>
          <p:cNvSpPr/>
          <p:nvPr userDrawn="1"/>
        </p:nvSpPr>
        <p:spPr>
          <a:xfrm>
            <a:off x="814388" y="3275013"/>
            <a:ext cx="1828800" cy="114776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ular Callout 5"/>
          <p:cNvSpPr/>
          <p:nvPr userDrawn="1"/>
        </p:nvSpPr>
        <p:spPr>
          <a:xfrm>
            <a:off x="2028825" y="3017838"/>
            <a:ext cx="3740150" cy="216535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ular Callout 6"/>
          <p:cNvSpPr/>
          <p:nvPr userDrawn="1"/>
        </p:nvSpPr>
        <p:spPr>
          <a:xfrm>
            <a:off x="200025" y="2222500"/>
            <a:ext cx="1828800" cy="1146175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ounded Rectangular Callout 7"/>
          <p:cNvSpPr/>
          <p:nvPr userDrawn="1"/>
        </p:nvSpPr>
        <p:spPr>
          <a:xfrm>
            <a:off x="2943225" y="852488"/>
            <a:ext cx="3449638" cy="216535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ounded Rectangular Callout 8"/>
          <p:cNvSpPr/>
          <p:nvPr userDrawn="1"/>
        </p:nvSpPr>
        <p:spPr>
          <a:xfrm>
            <a:off x="1114425" y="1152525"/>
            <a:ext cx="1828800" cy="1147763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ular Callout 9"/>
          <p:cNvSpPr/>
          <p:nvPr userDrawn="1"/>
        </p:nvSpPr>
        <p:spPr>
          <a:xfrm>
            <a:off x="1728788" y="1336675"/>
            <a:ext cx="3124200" cy="2168525"/>
          </a:xfrm>
          <a:prstGeom prst="wedgeRectCallout">
            <a:avLst>
              <a:gd name="adj1" fmla="val -50148"/>
              <a:gd name="adj2" fmla="val 797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ular Callout 10"/>
          <p:cNvSpPr/>
          <p:nvPr userDrawn="1"/>
        </p:nvSpPr>
        <p:spPr>
          <a:xfrm flipH="1" flipV="1">
            <a:off x="4267200" y="2795588"/>
            <a:ext cx="2914650" cy="2211387"/>
          </a:xfrm>
          <a:prstGeom prst="wedgeRectCallout">
            <a:avLst>
              <a:gd name="adj1" fmla="val -50148"/>
              <a:gd name="adj2" fmla="val 797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60588" y="1336675"/>
            <a:ext cx="25590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dobe Arabic" pitchFamily="18" charset="-78"/>
              </a:rPr>
              <a:t>Q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60813" y="2382838"/>
            <a:ext cx="112871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dobe Arabic" pitchFamily="18" charset="-78"/>
              </a:rPr>
              <a:t>&amp;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51325" y="3017838"/>
            <a:ext cx="2141538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dobe Arabic" pitchFamily="18" charset="-78"/>
              </a:rPr>
              <a:t>A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696"/>
            <a:ext cx="3008313" cy="1066404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8696"/>
            <a:ext cx="5111750" cy="5757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6475"/>
            <a:ext cx="3008313" cy="4579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CAEPnet.or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AEP_PPT_Bkgnd01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" name="Rectangle 38"/>
          <p:cNvSpPr/>
          <p:nvPr userDrawn="1"/>
        </p:nvSpPr>
        <p:spPr>
          <a:xfrm rot="10800000">
            <a:off x="0" y="-2"/>
            <a:ext cx="9144000" cy="1417323"/>
          </a:xfrm>
          <a:prstGeom prst="rect">
            <a:avLst/>
          </a:pr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6140450"/>
            <a:ext cx="9144000" cy="717550"/>
          </a:xfrm>
          <a:prstGeom prst="rect">
            <a:avLst/>
          </a:prstGeom>
          <a:gradFill>
            <a:gsLst>
              <a:gs pos="0">
                <a:srgbClr val="DDC12B">
                  <a:alpha val="30000"/>
                </a:srgbClr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255" y="1685925"/>
            <a:ext cx="8090546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2937" y="6424252"/>
            <a:ext cx="5773864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cap="all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Connect with </a:t>
            </a:r>
            <a:r>
              <a:rPr lang="en-US" sz="1200" b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CAEP </a:t>
            </a:r>
            <a:r>
              <a:rPr lang="en-US" sz="1200" b="1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</a:t>
            </a:r>
            <a:r>
              <a:rPr lang="en-US" sz="1200" b="0" baseline="0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 </a:t>
            </a:r>
            <a:r>
              <a:rPr lang="en-US" sz="1200" b="0" baseline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 </a:t>
            </a:r>
            <a:r>
              <a:rPr lang="en-US" sz="1200" u="sng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  <a:hlinkClick r:id="rId15"/>
              </a:rPr>
              <a:t>www.CAEPnet.org</a:t>
            </a:r>
            <a:r>
              <a:rPr lang="en-US" sz="1200" u="sng" baseline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 </a:t>
            </a:r>
            <a:r>
              <a:rPr lang="en-US" sz="1200" u="sng" baseline="0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 </a:t>
            </a:r>
            <a:r>
              <a:rPr lang="en-US" sz="120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Twitter</a:t>
            </a:r>
            <a:r>
              <a:rPr lang="en-US" sz="1200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: @CAEPupdates</a:t>
            </a:r>
          </a:p>
        </p:txBody>
      </p:sp>
      <p:sp>
        <p:nvSpPr>
          <p:cNvPr id="1031" name="AutoShape 16"/>
          <p:cNvSpPr>
            <a:spLocks noChangeAspect="1" noChangeArrowheads="1"/>
          </p:cNvSpPr>
          <p:nvPr/>
        </p:nvSpPr>
        <p:spPr bwMode="auto">
          <a:xfrm>
            <a:off x="5851525" y="5859463"/>
            <a:ext cx="28067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Garamond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32" name="AutoShape 17"/>
          <p:cNvSpPr>
            <a:spLocks noChangeAspect="1" noChangeArrowheads="1"/>
          </p:cNvSpPr>
          <p:nvPr/>
        </p:nvSpPr>
        <p:spPr bwMode="auto">
          <a:xfrm>
            <a:off x="457200" y="249238"/>
            <a:ext cx="22113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Garamond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2" name="Picture 2" descr="CAEP logotype stacked_RGB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 bwMode="auto">
          <a:xfrm>
            <a:off x="596255" y="6297578"/>
            <a:ext cx="1783258" cy="29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 userDrawn="1"/>
        </p:nvCxnSpPr>
        <p:spPr>
          <a:xfrm rot="16200000" flipV="1">
            <a:off x="-381813" y="708661"/>
            <a:ext cx="1417320" cy="1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>
            <a:off x="3624690" y="6297578"/>
            <a:ext cx="5519310" cy="1588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255" y="249238"/>
            <a:ext cx="8090546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3" r:id="rId1"/>
    <p:sldLayoutId id="2147484708" r:id="rId2"/>
    <p:sldLayoutId id="2147484709" r:id="rId3"/>
    <p:sldLayoutId id="2147484710" r:id="rId4"/>
    <p:sldLayoutId id="2147484711" r:id="rId5"/>
    <p:sldLayoutId id="2147484714" r:id="rId6"/>
    <p:sldLayoutId id="2147484715" r:id="rId7"/>
    <p:sldLayoutId id="2147484716" r:id="rId8"/>
    <p:sldLayoutId id="2147484712" r:id="rId9"/>
    <p:sldLayoutId id="2147484717" r:id="rId10"/>
    <p:sldLayoutId id="2147484718" r:id="rId11"/>
    <p:sldLayoutId id="2147484719" r:id="rId12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0" kern="1200">
          <a:solidFill>
            <a:srgbClr val="047E58"/>
          </a:solidFill>
          <a:latin typeface="Century Gothic"/>
          <a:ea typeface="MS PGothic" pitchFamily="34" charset="-128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9pPr>
    </p:titleStyle>
    <p:bodyStyle>
      <a:lvl1pPr marL="174625" indent="-174625" algn="l" defTabSz="457200" rtl="0" eaLnBrk="0" fontAlgn="base" hangingPunct="0">
        <a:spcBef>
          <a:spcPct val="20000"/>
        </a:spcBef>
        <a:spcAft>
          <a:spcPct val="0"/>
        </a:spcAft>
        <a:buClr>
          <a:srgbClr val="DDC12B"/>
        </a:buClr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1pPr>
      <a:lvl2pPr marL="452438" indent="-284163" algn="l" defTabSz="457200" rtl="0" eaLnBrk="0" fontAlgn="base" hangingPunct="0">
        <a:spcBef>
          <a:spcPct val="20000"/>
        </a:spcBef>
        <a:spcAft>
          <a:spcPct val="0"/>
        </a:spcAft>
        <a:buClr>
          <a:srgbClr val="047E58"/>
        </a:buClr>
        <a:buFont typeface="Wingdings" charset="2"/>
        <a:buChar char="§"/>
        <a:defRPr sz="22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2pPr>
      <a:lvl3pPr marL="630238" indent="-177800" algn="l" defTabSz="457200" rtl="0" eaLnBrk="0" fontAlgn="base" hangingPunct="0">
        <a:spcBef>
          <a:spcPct val="20000"/>
        </a:spcBef>
        <a:spcAft>
          <a:spcPct val="0"/>
        </a:spcAft>
        <a:buClr>
          <a:srgbClr val="DDC12B"/>
        </a:buClr>
        <a:buFont typeface="Arial" pitchFamily="34" charset="0"/>
        <a:buChar char="•"/>
        <a:defRPr sz="20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3pPr>
      <a:lvl4pPr marL="8620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047E58"/>
        </a:buClr>
        <a:buFont typeface="Arial" pitchFamily="34" charset="0"/>
        <a:buChar char="–"/>
        <a:defRPr sz="18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4pPr>
      <a:lvl5pPr marL="1081088" indent="-219075" algn="l" defTabSz="457200" rtl="0" eaLnBrk="0" fontAlgn="base" hangingPunct="0">
        <a:spcBef>
          <a:spcPct val="20000"/>
        </a:spcBef>
        <a:spcAft>
          <a:spcPct val="0"/>
        </a:spcAft>
        <a:buClr>
          <a:srgbClr val="047E58"/>
        </a:buClr>
        <a:buFont typeface="Arial" pitchFamily="34" charset="0"/>
        <a:buChar char="»"/>
        <a:defRPr sz="18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895253"/>
            <a:ext cx="7086600" cy="2473757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Measures of Teacher Impact </a:t>
            </a:r>
            <a:br>
              <a:rPr lang="en-US" b="1" dirty="0" smtClean="0"/>
            </a:br>
            <a:r>
              <a:rPr lang="en-US" b="1" dirty="0" smtClean="0"/>
              <a:t>on P-12 Students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Stevie Chepko, Sr. VP for Accreditation</a:t>
            </a:r>
          </a:p>
          <a:p>
            <a:r>
              <a:rPr lang="en-US" dirty="0" smtClean="0"/>
              <a:t>Stevie.Chepko@caepnet.org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0295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 4.1</a:t>
            </a:r>
            <a:br>
              <a:rPr lang="en-US" dirty="0"/>
            </a:br>
            <a:r>
              <a:rPr lang="en-US" dirty="0"/>
              <a:t>No State 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55" y="1503363"/>
            <a:ext cx="8090546" cy="4637087"/>
          </a:xfrm>
        </p:spPr>
        <p:txBody>
          <a:bodyPr/>
          <a:lstStyle/>
          <a:p>
            <a:r>
              <a:rPr lang="en-US" b="1" dirty="0" smtClean="0"/>
              <a:t>Examples from the field -</a:t>
            </a:r>
          </a:p>
          <a:p>
            <a:pPr lvl="1"/>
            <a:r>
              <a:rPr lang="en-US" dirty="0" smtClean="0"/>
              <a:t>EPP completed a case study specific to teaching strategies taught by the EPP to examine how effective candidates are implementing these teaching strategies</a:t>
            </a:r>
          </a:p>
          <a:p>
            <a:pPr lvl="2"/>
            <a:r>
              <a:rPr lang="en-US" dirty="0" smtClean="0"/>
              <a:t>Pilot with two completers</a:t>
            </a:r>
          </a:p>
          <a:p>
            <a:pPr lvl="2"/>
            <a:r>
              <a:rPr lang="en-US" dirty="0" smtClean="0"/>
              <a:t>Focus was on “Question Chains in Classroom Discourse”</a:t>
            </a:r>
          </a:p>
          <a:p>
            <a:pPr lvl="2"/>
            <a:r>
              <a:rPr lang="en-US" dirty="0" smtClean="0"/>
              <a:t>Plan is to increase the number of completers in the study</a:t>
            </a:r>
          </a:p>
          <a:p>
            <a:pPr lvl="2"/>
            <a:r>
              <a:rPr lang="en-US" dirty="0" smtClean="0"/>
              <a:t>Add other teaching strategies</a:t>
            </a:r>
          </a:p>
          <a:p>
            <a:pPr lvl="2"/>
            <a:r>
              <a:rPr lang="en-US" dirty="0" smtClean="0"/>
              <a:t>Will collect impact data in addition to narrative</a:t>
            </a:r>
          </a:p>
          <a:p>
            <a:pPr lvl="2"/>
            <a:r>
              <a:rPr lang="en-US" dirty="0" smtClean="0"/>
              <a:t>As the EPP noted:</a:t>
            </a:r>
          </a:p>
          <a:p>
            <a:pPr marL="452438" lvl="2" indent="0">
              <a:buNone/>
            </a:pPr>
            <a:r>
              <a:rPr lang="en-US" dirty="0" smtClean="0"/>
              <a:t>“This </a:t>
            </a:r>
            <a:r>
              <a:rPr lang="en-US" dirty="0"/>
              <a:t>experience has really served to open our eyes to the possibilities that exist in the absence of state generated data</a:t>
            </a:r>
            <a:r>
              <a:rPr lang="en-US" dirty="0" smtClean="0"/>
              <a:t>.”  Nancy Wellenzohn at Canisius College</a:t>
            </a:r>
            <a:endParaRPr lang="en-US" dirty="0"/>
          </a:p>
          <a:p>
            <a:pPr marL="452438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1636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 4.1</a:t>
            </a:r>
            <a:br>
              <a:rPr lang="en-US" dirty="0"/>
            </a:br>
            <a:r>
              <a:rPr lang="en-US" dirty="0"/>
              <a:t>No State 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examples from the field –</a:t>
            </a:r>
          </a:p>
          <a:p>
            <a:pPr lvl="1"/>
            <a:r>
              <a:rPr lang="en-US" dirty="0" smtClean="0"/>
              <a:t>Several EPPs are completing case studies with a small sample of completers</a:t>
            </a:r>
          </a:p>
          <a:p>
            <a:pPr lvl="2"/>
            <a:r>
              <a:rPr lang="en-US" dirty="0" smtClean="0"/>
              <a:t>Collecting data from teacher created assessments</a:t>
            </a:r>
          </a:p>
          <a:p>
            <a:pPr lvl="2"/>
            <a:r>
              <a:rPr lang="en-US" dirty="0" smtClean="0"/>
              <a:t>Using other measures of teacher effectiveness including observations (virtual and live)</a:t>
            </a:r>
          </a:p>
          <a:p>
            <a:pPr lvl="2"/>
            <a:r>
              <a:rPr lang="en-US" dirty="0" smtClean="0"/>
              <a:t>Interviews (virtual </a:t>
            </a:r>
            <a:r>
              <a:rPr lang="en-US" dirty="0" smtClean="0"/>
              <a:t>and face to </a:t>
            </a:r>
            <a:r>
              <a:rPr lang="en-US" dirty="0" smtClean="0"/>
              <a:t>face)</a:t>
            </a:r>
            <a:endParaRPr lang="en-US" dirty="0" smtClean="0"/>
          </a:p>
          <a:p>
            <a:pPr lvl="1"/>
            <a:r>
              <a:rPr lang="en-US" dirty="0" smtClean="0"/>
              <a:t>Several EPPs are using virtual environments for </a:t>
            </a:r>
            <a:r>
              <a:rPr lang="en-US" dirty="0" smtClean="0"/>
              <a:t>the case </a:t>
            </a:r>
            <a:r>
              <a:rPr lang="en-US" dirty="0" smtClean="0"/>
              <a:t>study approach</a:t>
            </a:r>
          </a:p>
          <a:p>
            <a:pPr lvl="2"/>
            <a:r>
              <a:rPr lang="en-US" dirty="0" smtClean="0"/>
              <a:t>Reflective journals/blogs</a:t>
            </a:r>
          </a:p>
          <a:p>
            <a:pPr lvl="2"/>
            <a:r>
              <a:rPr lang="en-US" dirty="0" smtClean="0"/>
              <a:t>Virtual meetings via Skype or GOTO meetings</a:t>
            </a:r>
          </a:p>
          <a:p>
            <a:pPr lvl="2"/>
            <a:r>
              <a:rPr lang="en-US" dirty="0" smtClean="0"/>
              <a:t>Learning communities with other first year completers</a:t>
            </a:r>
          </a:p>
          <a:p>
            <a:pPr lvl="2"/>
            <a:endParaRPr lang="en-US" dirty="0" smtClean="0"/>
          </a:p>
          <a:p>
            <a:pPr marL="452438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4878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08789"/>
              </p:ext>
            </p:extLst>
          </p:nvPr>
        </p:nvGraphicFramePr>
        <p:xfrm>
          <a:off x="312516" y="115747"/>
          <a:ext cx="8704162" cy="6337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081"/>
                <a:gridCol w="4352081"/>
              </a:tblGrid>
              <a:tr h="1319514">
                <a:tc gridSpan="2">
                  <a:txBody>
                    <a:bodyPr/>
                    <a:lstStyle/>
                    <a:p>
                      <a:r>
                        <a:rPr lang="en-US" b="0" dirty="0" smtClean="0"/>
                        <a:t>Component 4.2:  The provider demonstrates, through structured and validated observation</a:t>
                      </a:r>
                      <a:r>
                        <a:rPr lang="en-US" b="0" baseline="0" dirty="0" smtClean="0"/>
                        <a:t> instruments and/or student surveys, that completers effectively apply the professional knowledge, skills, and dispositions that the preparation experiences were designed to achieve.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Many of the same examples</a:t>
                      </a:r>
                      <a:r>
                        <a:rPr lang="en-US" sz="2000" b="1" baseline="0" dirty="0" smtClean="0"/>
                        <a:t> to be found for component 4.1 would apply to component 4.2 when state data are not available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666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Types of Evidence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Minimal Level of Sufficiency</a:t>
                      </a:r>
                      <a:endParaRPr lang="en-US" u="sng" dirty="0"/>
                    </a:p>
                  </a:txBody>
                  <a:tcPr/>
                </a:tc>
              </a:tr>
              <a:tr h="261377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Student surveys completed for sample of </a:t>
                      </a:r>
                    </a:p>
                    <a:p>
                      <a:r>
                        <a:rPr lang="en-US" baseline="0" dirty="0" smtClean="0"/>
                        <a:t>   completers</a:t>
                      </a:r>
                    </a:p>
                    <a:p>
                      <a:r>
                        <a:rPr lang="en-US" baseline="0" dirty="0" smtClean="0"/>
                        <a:t>Completer observations by EPPs or induction</a:t>
                      </a:r>
                    </a:p>
                    <a:p>
                      <a:r>
                        <a:rPr lang="en-US" baseline="0" dirty="0" smtClean="0"/>
                        <a:t>   mentor (face to face or virtual)</a:t>
                      </a:r>
                    </a:p>
                    <a:p>
                      <a:r>
                        <a:rPr lang="en-US" baseline="0" dirty="0" smtClean="0"/>
                        <a:t>School based observations</a:t>
                      </a:r>
                    </a:p>
                    <a:p>
                      <a:r>
                        <a:rPr lang="en-US" baseline="0" dirty="0" smtClean="0"/>
                        <a:t>Observations completed by coalition </a:t>
                      </a:r>
                    </a:p>
                    <a:p>
                      <a:r>
                        <a:rPr lang="en-US" baseline="0" dirty="0" smtClean="0"/>
                        <a:t>  members and shared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Observations</a:t>
                      </a:r>
                      <a:r>
                        <a:rPr lang="en-US" baseline="0" dirty="0" smtClean="0"/>
                        <a:t> and/or student survey assessments measure the application of professional knowledge, skills, and dispositions with teaching effectiveness and/or P-12 student learning (state data or sample of completers by EPP)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Student survey return rates were at an acceptable level and inclusive of most licensure areas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Validity descriptions were appropriate and specific types of validity identified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Interpretation of data were valid and supported by results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78802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073593"/>
              </p:ext>
            </p:extLst>
          </p:nvPr>
        </p:nvGraphicFramePr>
        <p:xfrm>
          <a:off x="104172" y="-68234"/>
          <a:ext cx="8912506" cy="688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198"/>
                <a:gridCol w="5162308"/>
              </a:tblGrid>
              <a:tr h="1240094">
                <a:tc gridSpan="2">
                  <a:txBody>
                    <a:bodyPr/>
                    <a:lstStyle/>
                    <a:p>
                      <a:r>
                        <a:rPr lang="en-US" b="0" dirty="0" smtClean="0"/>
                        <a:t>Component 4.3:  The provider demonstrates,  using measures that result in valid and reliable data and including employment</a:t>
                      </a:r>
                      <a:r>
                        <a:rPr lang="en-US" b="0" baseline="0" dirty="0" smtClean="0"/>
                        <a:t> milestones such as promotion and retention, that employers are satisfied with completers’ preparation for their assigned responsibilities in working with P-12 students.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589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Types of Evidence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Minimal Level of Sufficiency</a:t>
                      </a:r>
                      <a:endParaRPr lang="en-US" u="sng" dirty="0"/>
                    </a:p>
                  </a:txBody>
                  <a:tcPr/>
                </a:tc>
              </a:tr>
              <a:tr h="5089059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 satisfaction surveys (include instrument sampling, response rates, timing)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 satisfaction interviews (include population represented, response rates, instrument content, timing)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 satisfaction focus groups  (include population represented, response rates, instrument content, timing)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 satisfaction case studies (include description of methodology)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employers perceive completers’ preparation was sufficient for their job responsibilities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 provider analysis and interpretation of results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system for the analysis, evaluation, and interpretation of data was described and conclusions were supported by the data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Documentation is provided that the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was identified for gathering data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Adequate response rates (20% or more) were achieved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was provided on the representativeness of the sample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specific to high need schools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specific to licensure areas were provided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Comparison points for data were provided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 milestones including promotion, employment trajectory, and retention were provided for at least some completers and were analyzed appropriately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all narrative evidence,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research-based methodology was used for analysis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259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11937"/>
              </p:ext>
            </p:extLst>
          </p:nvPr>
        </p:nvGraphicFramePr>
        <p:xfrm>
          <a:off x="104172" y="173619"/>
          <a:ext cx="8912506" cy="665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198"/>
                <a:gridCol w="5162308"/>
              </a:tblGrid>
              <a:tr h="1171365">
                <a:tc gridSpan="2">
                  <a:txBody>
                    <a:bodyPr/>
                    <a:lstStyle/>
                    <a:p>
                      <a:r>
                        <a:rPr lang="en-US" b="0" dirty="0" smtClean="0"/>
                        <a:t>Component 4.4:  </a:t>
                      </a:r>
                      <a:r>
                        <a:rPr lang="en-US" b="0" i="1" dirty="0" smtClean="0"/>
                        <a:t>The provider demonstrates,  using measures that result in valid and reliable data,  that program completers perceive their preparation as relevant to the responsibilities they confront</a:t>
                      </a:r>
                      <a:r>
                        <a:rPr lang="en-US" b="0" i="1" baseline="0" dirty="0" smtClean="0"/>
                        <a:t> on the job, and that the preparation was effective. </a:t>
                      </a:r>
                      <a:endParaRPr lang="en-US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973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Types of Evidence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Minimal Level of Sufficiency</a:t>
                      </a:r>
                      <a:endParaRPr lang="en-US" u="sng" dirty="0"/>
                    </a:p>
                  </a:txBody>
                  <a:tcPr/>
                </a:tc>
              </a:tr>
              <a:tr h="51175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Completer satisfaction surveys (include instrument, sampling, response rates, timing)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Completer satisfaction interviews (include population represented, response rates, instrument content, timing)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 focus groups of employers (include population represented, response rates, instrument content, timing)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Completer satisfaction case studies (include methodology)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completers perceive their preparation was sufficient for their job responsibilities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 provider analysis and interpretation of results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Adequate and representative sample reflected in response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Adequate response rates (20% or more) were achieved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Analysis and interpretation of data are aligned with the intent of the standard/component and conclusions are supported by the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9489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55" y="249238"/>
            <a:ext cx="8090546" cy="572565"/>
          </a:xfrm>
        </p:spPr>
        <p:txBody>
          <a:bodyPr/>
          <a:lstStyle/>
          <a:p>
            <a:r>
              <a:rPr lang="en-US" dirty="0" smtClean="0"/>
              <a:t>Changes to Phase-In for Standard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42" y="821803"/>
            <a:ext cx="8611563" cy="5602146"/>
          </a:xfrm>
        </p:spPr>
        <p:txBody>
          <a:bodyPr/>
          <a:lstStyle/>
          <a:p>
            <a:r>
              <a:rPr lang="en-US" sz="1800" dirty="0" smtClean="0"/>
              <a:t>The EPP develops an evidence plan to guide their accumulation of data documenting all components of Standard 4, drawing on state or district sources and their own:</a:t>
            </a:r>
          </a:p>
          <a:p>
            <a:pPr lvl="1"/>
            <a:r>
              <a:rPr lang="en-US" sz="1800" b="1" dirty="0" smtClean="0"/>
              <a:t>Evidence plans </a:t>
            </a:r>
            <a:r>
              <a:rPr lang="en-US" sz="1800" dirty="0" smtClean="0"/>
              <a:t>fro 2016 or 2017 – EPP develops an evidence plan for components of the Standard</a:t>
            </a:r>
          </a:p>
          <a:p>
            <a:pPr lvl="2"/>
            <a:r>
              <a:rPr lang="en-US" sz="1800" dirty="0" smtClean="0"/>
              <a:t>Plans indicate successive movement toward relevant evidence that will document all components by 2018</a:t>
            </a:r>
          </a:p>
          <a:p>
            <a:pPr lvl="2"/>
            <a:r>
              <a:rPr lang="en-US" sz="1800" dirty="0" smtClean="0"/>
              <a:t>There must be at least one data point by 2018</a:t>
            </a:r>
          </a:p>
          <a:p>
            <a:pPr lvl="2"/>
            <a:r>
              <a:rPr lang="en-US" sz="1800" dirty="0" smtClean="0"/>
              <a:t>Plans indicate how content validity of the measures will be determined (“content validity” refers to the alignment of the assessment content with the Standard)</a:t>
            </a:r>
          </a:p>
          <a:p>
            <a:pPr lvl="1"/>
            <a:r>
              <a:rPr lang="en-US" b="1" dirty="0" smtClean="0"/>
              <a:t>Self study </a:t>
            </a:r>
            <a:r>
              <a:rPr lang="en-US" dirty="0" smtClean="0"/>
              <a:t>– plans with data are incorporated into self-study in 2017 and 2018</a:t>
            </a:r>
          </a:p>
          <a:p>
            <a:pPr lvl="3"/>
            <a:r>
              <a:rPr lang="en-US" sz="1600" dirty="0" smtClean="0"/>
              <a:t>EPPs provide analyses, interpretations and documentation on how results are used fro program improvement</a:t>
            </a:r>
          </a:p>
          <a:p>
            <a:pPr lvl="1"/>
            <a:r>
              <a:rPr lang="en-US" b="1" dirty="0" smtClean="0"/>
              <a:t>Site visitors – </a:t>
            </a:r>
            <a:r>
              <a:rPr lang="en-US" sz="2000" dirty="0" smtClean="0"/>
              <a:t>review evidence plans as well as data collected by the time  of the visit. Areas for improvement and stipulations will be noted</a:t>
            </a:r>
            <a:r>
              <a:rPr lang="en-US" dirty="0" smtClean="0"/>
              <a:t>.</a:t>
            </a:r>
            <a:endParaRPr lang="en-US" b="1" dirty="0" smtClean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7912331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55" y="249238"/>
            <a:ext cx="8090546" cy="653587"/>
          </a:xfrm>
        </p:spPr>
        <p:txBody>
          <a:bodyPr/>
          <a:lstStyle/>
          <a:p>
            <a:r>
              <a:rPr lang="en-US" sz="2800" dirty="0"/>
              <a:t>Changes to Phase-In for Standard </a:t>
            </a:r>
            <a:r>
              <a:rPr lang="en-US" sz="2800" dirty="0" smtClean="0"/>
              <a:t>4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55" y="902825"/>
            <a:ext cx="8090546" cy="5237625"/>
          </a:xfrm>
        </p:spPr>
        <p:txBody>
          <a:bodyPr/>
          <a:lstStyle/>
          <a:p>
            <a:pPr marL="563563" lvl="1" indent="-342900"/>
            <a:r>
              <a:rPr lang="en-US" b="1" dirty="0"/>
              <a:t>Follow up – </a:t>
            </a:r>
          </a:p>
          <a:p>
            <a:pPr marL="741363" lvl="2" indent="-342900"/>
            <a:r>
              <a:rPr lang="en-US" dirty="0"/>
              <a:t>After the final accreditation decision, EPPs will report data specific to Standard 4 in the next three annual reports</a:t>
            </a:r>
          </a:p>
          <a:p>
            <a:r>
              <a:rPr lang="en-US" dirty="0" smtClean="0"/>
              <a:t>CAEP would phase-in the requirement in CAEP Standard 4 that “all components” must be met</a:t>
            </a:r>
          </a:p>
          <a:p>
            <a:pPr lvl="1"/>
            <a:r>
              <a:rPr lang="en-US" dirty="0" smtClean="0"/>
              <a:t>There will be at least some evidence for each component of the Standard.  Some evidence is defined as at least one data point</a:t>
            </a:r>
          </a:p>
          <a:p>
            <a:pPr lvl="1"/>
            <a:r>
              <a:rPr lang="en-US" dirty="0" smtClean="0"/>
              <a:t>The evidence must be relevant to the component – evidence is aligned with the standard</a:t>
            </a:r>
          </a:p>
          <a:p>
            <a:pPr lvl="1"/>
            <a:r>
              <a:rPr lang="en-US" dirty="0" smtClean="0"/>
              <a:t>The Accreditation Council could rule that Standard 4 as a whole is met even though there are AFIs for one or more components</a:t>
            </a:r>
          </a:p>
          <a:p>
            <a:pPr marL="1682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1738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States/Using State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55" y="1261641"/>
            <a:ext cx="8090546" cy="4878809"/>
          </a:xfrm>
        </p:spPr>
        <p:txBody>
          <a:bodyPr/>
          <a:lstStyle/>
          <a:p>
            <a:r>
              <a:rPr lang="en-US" sz="2000" b="1" dirty="0" smtClean="0"/>
              <a:t>CAEP will work with states to describe their practices specific to Standard 4 and CAEP will -</a:t>
            </a:r>
          </a:p>
          <a:p>
            <a:pPr lvl="1"/>
            <a:r>
              <a:rPr lang="en-US" sz="2000" dirty="0" smtClean="0"/>
              <a:t>Classify states based on their practices </a:t>
            </a:r>
          </a:p>
          <a:p>
            <a:pPr lvl="1"/>
            <a:r>
              <a:rPr lang="en-US" sz="2000" dirty="0" smtClean="0"/>
              <a:t>Reviewers </a:t>
            </a:r>
            <a:r>
              <a:rPr lang="en-US" sz="2000" dirty="0" smtClean="0"/>
              <a:t>will have copies of the state specific practices to guide the review process </a:t>
            </a:r>
          </a:p>
          <a:p>
            <a:pPr lvl="1"/>
            <a:r>
              <a:rPr lang="en-US" sz="2000" dirty="0" smtClean="0"/>
              <a:t>Classifications will ensure that all EPPs in the state are subject to the same CAEP transition guidelines </a:t>
            </a:r>
          </a:p>
          <a:p>
            <a:r>
              <a:rPr lang="en-US" sz="2000" b="1" dirty="0" smtClean="0"/>
              <a:t>When relevant state or district data are shared with EPP –</a:t>
            </a:r>
          </a:p>
          <a:p>
            <a:pPr lvl="1"/>
            <a:r>
              <a:rPr lang="en-US" sz="2000" dirty="0" smtClean="0"/>
              <a:t>Shared state data will be accepted by CAEP that the component is met (even if state data is limited or incomplete)</a:t>
            </a:r>
          </a:p>
          <a:p>
            <a:pPr lvl="1"/>
            <a:r>
              <a:rPr lang="en-US" sz="2000" dirty="0" smtClean="0"/>
              <a:t>EPP must </a:t>
            </a:r>
            <a:r>
              <a:rPr lang="en-US" sz="2000" smtClean="0"/>
              <a:t>present </a:t>
            </a:r>
            <a:r>
              <a:rPr lang="en-US" sz="2000" smtClean="0"/>
              <a:t>all state </a:t>
            </a:r>
            <a:r>
              <a:rPr lang="en-US" sz="2000" dirty="0" smtClean="0"/>
              <a:t>or district data together with the analysis, interpretation and documentation of use of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2402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36354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4:  Completer Impact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provider:</a:t>
            </a:r>
          </a:p>
          <a:p>
            <a:pPr lvl="1"/>
            <a:r>
              <a:rPr lang="en-US" b="1" dirty="0" smtClean="0"/>
              <a:t>Demonstrates the impact of its completers </a:t>
            </a:r>
            <a:r>
              <a:rPr lang="en-US" dirty="0" smtClean="0"/>
              <a:t>on P-12 student learning and development, classroom instruction, and schools, </a:t>
            </a:r>
          </a:p>
          <a:p>
            <a:pPr lvl="1"/>
            <a:r>
              <a:rPr lang="en-US" b="1" dirty="0" smtClean="0"/>
              <a:t>And the satisfaction </a:t>
            </a:r>
            <a:r>
              <a:rPr lang="en-US" dirty="0" smtClean="0"/>
              <a:t>of its completers with the relevance and effectiveness of their preparation.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Standard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55" y="1400537"/>
            <a:ext cx="8090546" cy="4739913"/>
          </a:xfrm>
        </p:spPr>
        <p:txBody>
          <a:bodyPr/>
          <a:lstStyle/>
          <a:p>
            <a:r>
              <a:rPr lang="en-US" dirty="0" smtClean="0"/>
              <a:t>At least </a:t>
            </a:r>
            <a:r>
              <a:rPr lang="en-US" b="1" dirty="0" smtClean="0"/>
              <a:t>three (3) cycles of data </a:t>
            </a:r>
            <a:r>
              <a:rPr lang="en-US" dirty="0" smtClean="0"/>
              <a:t>are required.  If a revised assessment is submitted with less than three (3) cycles of data, </a:t>
            </a:r>
            <a:r>
              <a:rPr lang="en-US" dirty="0" smtClean="0"/>
              <a:t>data </a:t>
            </a:r>
            <a:r>
              <a:rPr lang="en-US" dirty="0" smtClean="0"/>
              <a:t>from the original assessment should be submitted.</a:t>
            </a:r>
          </a:p>
          <a:p>
            <a:r>
              <a:rPr lang="en-US" dirty="0" smtClean="0"/>
              <a:t>Cycles of data must be </a:t>
            </a:r>
            <a:r>
              <a:rPr lang="en-US" b="1" dirty="0" smtClean="0"/>
              <a:t>sequential</a:t>
            </a:r>
            <a:r>
              <a:rPr lang="en-US" dirty="0" smtClean="0"/>
              <a:t> and be the </a:t>
            </a:r>
            <a:r>
              <a:rPr lang="en-US" b="1" dirty="0" smtClean="0"/>
              <a:t>latest available.</a:t>
            </a:r>
          </a:p>
          <a:p>
            <a:r>
              <a:rPr lang="en-US" dirty="0" smtClean="0"/>
              <a:t>EPP created assessments should be </a:t>
            </a:r>
            <a:r>
              <a:rPr lang="en-US" b="1" dirty="0" smtClean="0"/>
              <a:t>scored at the minimal level of sufficiency</a:t>
            </a:r>
            <a:r>
              <a:rPr lang="en-US" dirty="0" smtClean="0"/>
              <a:t> using the CAEP Assessment Rubric</a:t>
            </a:r>
          </a:p>
          <a:p>
            <a:r>
              <a:rPr lang="en-US" b="1" dirty="0" smtClean="0"/>
              <a:t>All components for Standard 4 must be met.</a:t>
            </a:r>
          </a:p>
          <a:p>
            <a:r>
              <a:rPr lang="en-US" dirty="0" smtClean="0"/>
              <a:t>All phase-in requirements are met.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23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801337"/>
              </p:ext>
            </p:extLst>
          </p:nvPr>
        </p:nvGraphicFramePr>
        <p:xfrm>
          <a:off x="596900" y="115747"/>
          <a:ext cx="8089900" cy="6210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950"/>
                <a:gridCol w="4044950"/>
              </a:tblGrid>
              <a:tr h="200242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Component 4.1: The provider documents, using multiple measures, that program completers contribute to an expected level of student-learning</a:t>
                      </a:r>
                      <a:r>
                        <a:rPr lang="en-US" baseline="0" dirty="0" smtClean="0"/>
                        <a:t> growth.  Multiple measures should include all available growth measures (including value-added measures, student-growth percentiles, and student learning and development objectives) required by the state for its teachers and available to educator preparation providers, other state-supported P-12 impact measures, and any other measures employed by the provider.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45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FOR EPPs</a:t>
                      </a:r>
                      <a:r>
                        <a:rPr lang="en-US" b="1" baseline="0" dirty="0" smtClean="0"/>
                        <a:t> THAT HAVE ACCESS TO OR LOCATED IN STATES THAT PROVIDE </a:t>
                      </a:r>
                    </a:p>
                    <a:p>
                      <a:pPr algn="ctr"/>
                      <a:r>
                        <a:rPr lang="en-US" b="1" baseline="0" dirty="0" smtClean="0"/>
                        <a:t>STUDENT-LEARNING GROWTH DATA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39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Types of Evidence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Minimal Level of Sufficiency</a:t>
                      </a:r>
                      <a:endParaRPr lang="en-US" u="sng" dirty="0"/>
                    </a:p>
                  </a:txBody>
                  <a:tcPr/>
                </a:tc>
              </a:tr>
              <a:tr h="2613773">
                <a:tc>
                  <a:txBody>
                    <a:bodyPr/>
                    <a:lstStyle/>
                    <a:p>
                      <a:r>
                        <a:rPr lang="en-US" dirty="0" smtClean="0"/>
                        <a:t>Value-added modeling</a:t>
                      </a:r>
                    </a:p>
                    <a:p>
                      <a:r>
                        <a:rPr lang="en-US" dirty="0" smtClean="0"/>
                        <a:t>Student-growth</a:t>
                      </a:r>
                      <a:r>
                        <a:rPr lang="en-US" baseline="0" dirty="0" smtClean="0"/>
                        <a:t> percentiles</a:t>
                      </a:r>
                    </a:p>
                    <a:p>
                      <a:r>
                        <a:rPr lang="en-US" baseline="0" dirty="0" smtClean="0"/>
                        <a:t>Student learning </a:t>
                      </a:r>
                    </a:p>
                    <a:p>
                      <a:r>
                        <a:rPr lang="en-US" baseline="0" dirty="0" smtClean="0"/>
                        <a:t>State supported measures linked with  </a:t>
                      </a:r>
                    </a:p>
                    <a:p>
                      <a:r>
                        <a:rPr lang="en-US" baseline="0" dirty="0" smtClean="0"/>
                        <a:t>   teacher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One or more measures of state-provided impact data are provided for</a:t>
                      </a:r>
                      <a:r>
                        <a:rPr lang="en-US" baseline="0" dirty="0" smtClean="0"/>
                        <a:t> completers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Analysis &amp; interpretation of evidence are aligned to component &amp; conclusions are supported with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Context &amp; description of the source of P-12 learning data are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Description &amp; explanation are provided on the representativeness of the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2011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Familiarity with State Provided Data (if the EPP has state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-</a:t>
            </a:r>
          </a:p>
          <a:p>
            <a:pPr lvl="1"/>
            <a:r>
              <a:rPr lang="en-US" dirty="0" smtClean="0"/>
              <a:t>Proportion of the provider’s completers for whom P-12 student growth measures are available</a:t>
            </a:r>
          </a:p>
          <a:p>
            <a:pPr lvl="1"/>
            <a:r>
              <a:rPr lang="en-US" dirty="0" smtClean="0"/>
              <a:t>Level of state disaggregation of data for specific preparation fields</a:t>
            </a:r>
          </a:p>
          <a:p>
            <a:pPr lvl="1"/>
            <a:r>
              <a:rPr lang="en-US" dirty="0" smtClean="0"/>
              <a:t>Number of years associated completer’s performance</a:t>
            </a:r>
          </a:p>
          <a:p>
            <a:pPr lvl="1"/>
            <a:r>
              <a:rPr lang="en-US" dirty="0" smtClean="0"/>
              <a:t>State criteria used to establish the minimum number of completers for whom data are provided</a:t>
            </a:r>
          </a:p>
          <a:p>
            <a:pPr lvl="1"/>
            <a:r>
              <a:rPr lang="en-US" dirty="0" smtClean="0"/>
              <a:t>Level of context provided by states for completer data (degree of attrition, high-need schools,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6882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012006"/>
              </p:ext>
            </p:extLst>
          </p:nvPr>
        </p:nvGraphicFramePr>
        <p:xfrm>
          <a:off x="312516" y="115747"/>
          <a:ext cx="8704162" cy="619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081"/>
                <a:gridCol w="4352081"/>
              </a:tblGrid>
              <a:tr h="2002420">
                <a:tc gridSpan="2">
                  <a:txBody>
                    <a:bodyPr/>
                    <a:lstStyle/>
                    <a:p>
                      <a:r>
                        <a:rPr lang="en-US" b="0" dirty="0" smtClean="0"/>
                        <a:t>Component 4.1: The provider documents, using multiple measures, that program completers contribute to an </a:t>
                      </a:r>
                      <a:r>
                        <a:rPr lang="en-US" b="1" dirty="0" smtClean="0"/>
                        <a:t>expected level of student-learning</a:t>
                      </a:r>
                      <a:r>
                        <a:rPr lang="en-US" b="1" baseline="0" dirty="0" smtClean="0"/>
                        <a:t> growth</a:t>
                      </a:r>
                      <a:r>
                        <a:rPr lang="en-US" b="0" baseline="0" dirty="0" smtClean="0"/>
                        <a:t>.  Multiple measures should include all available growth measures (including value-added measures, student-growth percentiles, and student learning and development objectives) required by the state for its teachers and available to educator preparation providers, other state-supported P-12 impact measures, and any other measures employed by the provider.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FOR EPPs</a:t>
                      </a:r>
                      <a:r>
                        <a:rPr lang="en-US" sz="2000" b="1" baseline="0" dirty="0" smtClean="0"/>
                        <a:t> THAT DO NOT HAVE ACCESS TO </a:t>
                      </a:r>
                    </a:p>
                    <a:p>
                      <a:pPr algn="ctr"/>
                      <a:r>
                        <a:rPr lang="en-US" sz="2000" b="1" baseline="0" dirty="0" smtClean="0"/>
                        <a:t>STUDENT-LEARNING GROWTH DATA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666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Types of Evidence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Minimal Level of Sufficiency</a:t>
                      </a:r>
                      <a:endParaRPr lang="en-US" u="sng" dirty="0"/>
                    </a:p>
                  </a:txBody>
                  <a:tcPr/>
                </a:tc>
              </a:tr>
              <a:tr h="2613773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Provider-conducted</a:t>
                      </a:r>
                      <a:r>
                        <a:rPr lang="en-US" baseline="0" dirty="0" smtClean="0"/>
                        <a:t> case studies of </a:t>
                      </a:r>
                    </a:p>
                    <a:p>
                      <a:r>
                        <a:rPr lang="en-US" baseline="0" dirty="0" smtClean="0"/>
                        <a:t>   completers</a:t>
                      </a:r>
                    </a:p>
                    <a:p>
                      <a:r>
                        <a:rPr lang="en-US" baseline="0" dirty="0" smtClean="0"/>
                        <a:t>Completer-conducted action research</a:t>
                      </a:r>
                    </a:p>
                    <a:p>
                      <a:r>
                        <a:rPr lang="en-US" baseline="0" dirty="0" smtClean="0"/>
                        <a:t>Partnerships with individual school </a:t>
                      </a:r>
                    </a:p>
                    <a:p>
                      <a:r>
                        <a:rPr lang="en-US" baseline="0" dirty="0" smtClean="0"/>
                        <a:t>    districts</a:t>
                      </a:r>
                    </a:p>
                    <a:p>
                      <a:r>
                        <a:rPr lang="en-US" baseline="0" dirty="0" smtClean="0"/>
                        <a:t>Use of focus groups, in-depth interviews,</a:t>
                      </a:r>
                    </a:p>
                    <a:p>
                      <a:r>
                        <a:rPr lang="en-US" baseline="0" dirty="0" smtClean="0"/>
                        <a:t>   learning communities, blogs, electronic</a:t>
                      </a:r>
                    </a:p>
                    <a:p>
                      <a:r>
                        <a:rPr lang="en-US" baseline="0" dirty="0" smtClean="0"/>
                        <a:t>   journals, videos, and 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At least one measure of impact data, utilizing research-based methodology, from a purposive sample of candidates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Analysis &amp; interpretation of evidence are aligned to component &amp; conclusions are supported with data (qualitative and/or quantitative)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Context &amp; description of the source of P-12 learning data are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Description &amp; explanation are provided on the representativeness of 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2233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 4.1</a:t>
            </a:r>
            <a:br>
              <a:rPr lang="en-US" dirty="0" smtClean="0"/>
            </a:br>
            <a:r>
              <a:rPr lang="en-US" dirty="0"/>
              <a:t>No State 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55" y="1377387"/>
            <a:ext cx="8090546" cy="4763063"/>
          </a:xfrm>
        </p:spPr>
        <p:txBody>
          <a:bodyPr/>
          <a:lstStyle/>
          <a:p>
            <a:r>
              <a:rPr lang="en-US" dirty="0" smtClean="0"/>
              <a:t>Standard 4 requires impact data, but does not require statewide data</a:t>
            </a:r>
          </a:p>
          <a:p>
            <a:pPr lvl="1"/>
            <a:r>
              <a:rPr lang="en-US" dirty="0" smtClean="0"/>
              <a:t>Learning objectives to measure student growth (individual completers)</a:t>
            </a:r>
          </a:p>
          <a:p>
            <a:pPr lvl="2"/>
            <a:r>
              <a:rPr lang="en-US" dirty="0" smtClean="0"/>
              <a:t>May vary from school to school or district to district</a:t>
            </a:r>
          </a:p>
          <a:p>
            <a:pPr lvl="2"/>
            <a:r>
              <a:rPr lang="en-US" dirty="0" smtClean="0"/>
              <a:t>Use of multiple and varied measures provides a rich picture of completers’ teaching effectiveness</a:t>
            </a:r>
          </a:p>
          <a:p>
            <a:pPr lvl="2"/>
            <a:r>
              <a:rPr lang="en-US" dirty="0" smtClean="0"/>
              <a:t>EPPs with differing measures can contextualize results across completers and licensure areas</a:t>
            </a:r>
          </a:p>
          <a:p>
            <a:pPr lvl="1"/>
            <a:r>
              <a:rPr lang="en-US" dirty="0" smtClean="0"/>
              <a:t>CAEP is aware that evidence from EPPs in states not providing student impact </a:t>
            </a:r>
            <a:r>
              <a:rPr lang="en-US" dirty="0" smtClean="0"/>
              <a:t>data will </a:t>
            </a:r>
            <a:r>
              <a:rPr lang="en-US" dirty="0" smtClean="0"/>
              <a:t>have limitations.  The focus needs to be on what EPPs will learn from completers they follow into the field.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5456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 4.1</a:t>
            </a:r>
            <a:br>
              <a:rPr lang="en-US" dirty="0"/>
            </a:br>
            <a:r>
              <a:rPr lang="en-US" dirty="0"/>
              <a:t>No State 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55" y="1400537"/>
            <a:ext cx="8090546" cy="4739913"/>
          </a:xfrm>
        </p:spPr>
        <p:txBody>
          <a:bodyPr/>
          <a:lstStyle/>
          <a:p>
            <a:r>
              <a:rPr lang="en-US" dirty="0" smtClean="0"/>
              <a:t>Other options available</a:t>
            </a:r>
          </a:p>
          <a:p>
            <a:pPr lvl="1"/>
            <a:r>
              <a:rPr lang="en-US" dirty="0" smtClean="0"/>
              <a:t>Teacher-linked P-12 student learning data from selected school districts or individual schools</a:t>
            </a:r>
          </a:p>
          <a:p>
            <a:pPr lvl="2"/>
            <a:r>
              <a:rPr lang="en-US" dirty="0" smtClean="0"/>
              <a:t>Purposive sample of completers (group of completers representing various licensure areas)</a:t>
            </a:r>
          </a:p>
          <a:p>
            <a:pPr lvl="2"/>
            <a:r>
              <a:rPr lang="en-US" dirty="0" smtClean="0"/>
              <a:t>Need to be explicit abut the sample being used</a:t>
            </a:r>
          </a:p>
          <a:p>
            <a:pPr lvl="1"/>
            <a:r>
              <a:rPr lang="en-US" dirty="0" smtClean="0"/>
              <a:t>Case study or action research study</a:t>
            </a:r>
          </a:p>
          <a:p>
            <a:pPr lvl="2"/>
            <a:r>
              <a:rPr lang="en-US" dirty="0" smtClean="0"/>
              <a:t>Student impact data could be aligned with teacher goals</a:t>
            </a:r>
          </a:p>
          <a:p>
            <a:pPr lvl="2"/>
            <a:r>
              <a:rPr lang="en-US" dirty="0" smtClean="0"/>
              <a:t>Pre and post assessments could be used in lieu of state data</a:t>
            </a:r>
          </a:p>
          <a:p>
            <a:pPr lvl="2"/>
            <a:r>
              <a:rPr lang="en-US" dirty="0" smtClean="0"/>
              <a:t>Multiple sources of impact data could be used (quantitative and qualitative)</a:t>
            </a:r>
          </a:p>
          <a:p>
            <a:pPr lvl="2"/>
            <a:r>
              <a:rPr lang="en-US" dirty="0" smtClean="0"/>
              <a:t>Narrative data analyzed using a research-based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893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 4.1</a:t>
            </a:r>
            <a:br>
              <a:rPr lang="en-US" dirty="0"/>
            </a:br>
            <a:r>
              <a:rPr lang="en-US" dirty="0"/>
              <a:t>No State 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EPPs could form coalitions</a:t>
            </a:r>
          </a:p>
          <a:p>
            <a:pPr lvl="1"/>
            <a:r>
              <a:rPr lang="en-US" dirty="0" smtClean="0"/>
              <a:t>Work with selected schools/districts to gather student growth data for multiple EPPs</a:t>
            </a:r>
          </a:p>
          <a:p>
            <a:pPr lvl="1"/>
            <a:r>
              <a:rPr lang="en-US" dirty="0" smtClean="0"/>
              <a:t>Data are share across members of the coalition</a:t>
            </a:r>
          </a:p>
          <a:p>
            <a:pPr lvl="1"/>
            <a:r>
              <a:rPr lang="en-US" dirty="0" smtClean="0"/>
              <a:t>Could include such things as observations, interviews, blogs, hosting focus groups, student surveys, etc.</a:t>
            </a:r>
          </a:p>
          <a:p>
            <a:r>
              <a:rPr lang="en-US" b="1" dirty="0" smtClean="0"/>
              <a:t>Examples from the field –</a:t>
            </a:r>
          </a:p>
          <a:p>
            <a:pPr lvl="1"/>
            <a:r>
              <a:rPr lang="en-US" dirty="0" smtClean="0"/>
              <a:t>One EPP is working with a district as part of the new teacher induction process</a:t>
            </a:r>
          </a:p>
          <a:p>
            <a:pPr lvl="2"/>
            <a:r>
              <a:rPr lang="en-US" dirty="0" smtClean="0"/>
              <a:t>Will follow all new teachers in the district</a:t>
            </a:r>
          </a:p>
          <a:p>
            <a:pPr lvl="2"/>
            <a:r>
              <a:rPr lang="en-US" dirty="0" smtClean="0"/>
              <a:t>Will allow the EPP to make comparisons with other new teachers as well as their completers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200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EP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CAEPupdated.potx</Template>
  <TotalTime>1073</TotalTime>
  <Words>1961</Words>
  <Application>Microsoft Office PowerPoint</Application>
  <PresentationFormat>On-screen Show (4:3)</PresentationFormat>
  <Paragraphs>173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ＭＳ Ｐゴシック</vt:lpstr>
      <vt:lpstr>ＭＳ Ｐゴシック</vt:lpstr>
      <vt:lpstr>Adobe Arabic</vt:lpstr>
      <vt:lpstr>Arial</vt:lpstr>
      <vt:lpstr>Calibri</vt:lpstr>
      <vt:lpstr>Century Gothic</vt:lpstr>
      <vt:lpstr>Garamond</vt:lpstr>
      <vt:lpstr>Georgia</vt:lpstr>
      <vt:lpstr>Tahoma</vt:lpstr>
      <vt:lpstr>Wingdings</vt:lpstr>
      <vt:lpstr>ヒラギノ角ゴ Pro W3</vt:lpstr>
      <vt:lpstr>CAEPupdated</vt:lpstr>
      <vt:lpstr> Measures of Teacher Impact  on P-12 Students</vt:lpstr>
      <vt:lpstr>Standard 4:  Completer Impact </vt:lpstr>
      <vt:lpstr>General Rules for Standard 4</vt:lpstr>
      <vt:lpstr>PowerPoint Presentation</vt:lpstr>
      <vt:lpstr>Familiarity with State Provided Data (if the EPP has state data)</vt:lpstr>
      <vt:lpstr>PowerPoint Presentation</vt:lpstr>
      <vt:lpstr>Component 4.1 No State Data Available </vt:lpstr>
      <vt:lpstr>Component 4.1 No State Data Available </vt:lpstr>
      <vt:lpstr>Component 4.1 No State Data Available </vt:lpstr>
      <vt:lpstr>Component 4.1 No State Data Available </vt:lpstr>
      <vt:lpstr>Component 4.1 No State Data Available </vt:lpstr>
      <vt:lpstr>PowerPoint Presentation</vt:lpstr>
      <vt:lpstr>PowerPoint Presentation</vt:lpstr>
      <vt:lpstr>PowerPoint Presentation</vt:lpstr>
      <vt:lpstr>Changes to Phase-In for Standard 4</vt:lpstr>
      <vt:lpstr>Changes to Phase-In for Standard 4 (cont.)</vt:lpstr>
      <vt:lpstr>Classifying States/Using State Data</vt:lpstr>
      <vt:lpstr>PowerPoint Presentation</vt:lpstr>
    </vt:vector>
  </TitlesOfParts>
  <Company>Varadero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Stevie Chepko</cp:lastModifiedBy>
  <cp:revision>68</cp:revision>
  <cp:lastPrinted>2016-04-03T09:40:14Z</cp:lastPrinted>
  <dcterms:created xsi:type="dcterms:W3CDTF">2013-04-17T02:06:32Z</dcterms:created>
  <dcterms:modified xsi:type="dcterms:W3CDTF">2016-04-15T19:30:12Z</dcterms:modified>
</cp:coreProperties>
</file>