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95064" autoAdjust="0"/>
  </p:normalViewPr>
  <p:slideViewPr>
    <p:cSldViewPr snapToGrid="0">
      <p:cViewPr varScale="1">
        <p:scale>
          <a:sx n="50" d="100"/>
          <a:sy n="50" d="100"/>
        </p:scale>
        <p:origin x="402" y="42"/>
      </p:cViewPr>
      <p:guideLst/>
    </p:cSldViewPr>
  </p:slideViewPr>
  <p:outlineViewPr>
    <p:cViewPr>
      <p:scale>
        <a:sx n="33" d="100"/>
        <a:sy n="33" d="100"/>
      </p:scale>
      <p:origin x="0" y="-120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5/4/2016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5/4/2016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rayfrancis.wikispaces.com/IER+Model+of+Reflect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desch1me@cmich.edu" TargetMode="External"/><Relationship Id="rId2" Type="http://schemas.openxmlformats.org/officeDocument/2006/relationships/hyperlink" Target="mailto:franc1rw@cmich.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earningandteaching.info/learning/experience.htm" TargetMode="External"/><Relationship Id="rId2" Type="http://schemas.openxmlformats.org/officeDocument/2006/relationships/hyperlink" Target="http://www.quality-improvement-matters.com/deming-cycle.html" TargetMode="External"/><Relationship Id="rId1" Type="http://schemas.openxmlformats.org/officeDocument/2006/relationships/slideLayout" Target="../slideLayouts/slideLayout2.xml"/><Relationship Id="rId6" Type="http://schemas.openxmlformats.org/officeDocument/2006/relationships/hyperlink" Target="http://www.learningandteaching.info/learning/knowlesa.htm" TargetMode="External"/><Relationship Id="rId5" Type="http://schemas.openxmlformats.org/officeDocument/2006/relationships/hyperlink" Target="http://oregonstate.edu/instruct/pte/module2/rp.htm" TargetMode="External"/><Relationship Id="rId4" Type="http://schemas.openxmlformats.org/officeDocument/2006/relationships/hyperlink" Target="http://www.sedl.org/pubs/catalog/items/cha22.html"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ja-JP" sz="2800" b="1" dirty="0">
                <a:latin typeface="Arial" panose="020B0604020202020204" pitchFamily="34" charset="0"/>
                <a:ea typeface="Calibri" panose="020F0502020204030204" pitchFamily="34" charset="0"/>
                <a:cs typeface="Times New Roman" panose="02020603050405020304" pitchFamily="18" charset="0"/>
              </a:rPr>
              <a:t>Process Improvement Guidelines: An Intentional Strategy for Developing Credible and Trustworthy Assessment Practices</a:t>
            </a:r>
            <a:endParaRPr lang="en-US" sz="2800" dirty="0"/>
          </a:p>
        </p:txBody>
      </p:sp>
      <p:sp>
        <p:nvSpPr>
          <p:cNvPr id="4" name="Rectangle 1"/>
          <p:cNvSpPr>
            <a:spLocks noGrp="1" noChangeArrowheads="1"/>
          </p:cNvSpPr>
          <p:nvPr>
            <p:ph idx="1"/>
          </p:nvPr>
        </p:nvSpPr>
        <p:spPr bwMode="auto">
          <a:xfrm>
            <a:off x="1981201" y="2681320"/>
            <a:ext cx="8229599" cy="2363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marL="0" indent="0" eaLnBrk="0" fontAlgn="base" hangingPunct="0">
              <a:spcBef>
                <a:spcPct val="0"/>
              </a:spcBef>
              <a:spcAft>
                <a:spcPct val="0"/>
              </a:spcAft>
              <a:buNone/>
            </a:pPr>
            <a:r>
              <a:rPr lang="en-US" altLang="ja-JP" dirty="0">
                <a:solidFill>
                  <a:srgbClr val="6A0032"/>
                </a:solidFill>
                <a:latin typeface="Arial" panose="020B0604020202020204" pitchFamily="34" charset="0"/>
                <a:ea typeface="Calibri" panose="020F0502020204030204" pitchFamily="34" charset="0"/>
                <a:cs typeface="Times New Roman" panose="02020603050405020304" pitchFamily="18" charset="0"/>
              </a:rPr>
              <a:t>Presenters will lead participants through an exploration of key issues in the development of effective assessment practices. A model process is provided to assist participants in establishing assessment practices that lead to credible and trustworthy results regardless of program size or options.</a:t>
            </a:r>
            <a:endParaRPr lang="en-US" altLang="ja-JP" dirty="0">
              <a:solidFill>
                <a:srgbClr val="6A0032"/>
              </a:solidFill>
              <a:latin typeface="Arial" panose="020B0604020202020204" pitchFamily="34" charset="0"/>
            </a:endParaRPr>
          </a:p>
          <a:p>
            <a:pPr marL="0" indent="0" eaLnBrk="0" fontAlgn="base" hangingPunct="0">
              <a:lnSpc>
                <a:spcPct val="100000"/>
              </a:lnSpc>
              <a:spcBef>
                <a:spcPct val="0"/>
              </a:spcBef>
              <a:spcAft>
                <a:spcPct val="0"/>
              </a:spcAft>
              <a:buNone/>
            </a:pPr>
            <a:endParaRPr lang="en-US" altLang="ja-JP" sz="1800" dirty="0">
              <a:latin typeface="Arial" panose="020B0604020202020204" pitchFamily="34" charset="0"/>
            </a:endParaRPr>
          </a:p>
        </p:txBody>
      </p:sp>
    </p:spTree>
    <p:extLst>
      <p:ext uri="{BB962C8B-B14F-4D97-AF65-F5344CB8AC3E}">
        <p14:creationId xmlns:p14="http://schemas.microsoft.com/office/powerpoint/2010/main" val="625281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a:t>
            </a:r>
            <a:endParaRPr lang="en-US" dirty="0"/>
          </a:p>
        </p:txBody>
      </p:sp>
      <p:sp>
        <p:nvSpPr>
          <p:cNvPr id="3" name="Content Placeholder 2"/>
          <p:cNvSpPr>
            <a:spLocks noGrp="1"/>
          </p:cNvSpPr>
          <p:nvPr>
            <p:ph idx="1"/>
          </p:nvPr>
        </p:nvSpPr>
        <p:spPr/>
        <p:txBody>
          <a:bodyPr>
            <a:normAutofit lnSpcReduction="10000"/>
          </a:bodyPr>
          <a:lstStyle/>
          <a:p>
            <a:r>
              <a:rPr lang="en-US" dirty="0"/>
              <a:t>Many continuous improvement projects begin with the plan stage. </a:t>
            </a:r>
          </a:p>
          <a:p>
            <a:r>
              <a:rPr lang="en-US" dirty="0"/>
              <a:t>However, as we have recognize previously, planning needs to occur at a time in the process were support structures have been identified and resources have been utilized. </a:t>
            </a:r>
          </a:p>
          <a:p>
            <a:r>
              <a:rPr lang="en-US" dirty="0"/>
              <a:t>Without these precursor supports, plans are created in such a way that potential ramifications for organizational actions are either misunderstood, misinterpreted, or disregarded. Successful organizations need to have a plan that guides the implementation of interventions, which ensures that all salient aspects of the change initiative are covered. </a:t>
            </a:r>
          </a:p>
          <a:p>
            <a:endParaRPr lang="en-US" dirty="0"/>
          </a:p>
        </p:txBody>
      </p:sp>
    </p:spTree>
    <p:extLst>
      <p:ext uri="{BB962C8B-B14F-4D97-AF65-F5344CB8AC3E}">
        <p14:creationId xmlns:p14="http://schemas.microsoft.com/office/powerpoint/2010/main" val="3582981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normAutofit lnSpcReduction="10000"/>
          </a:bodyPr>
          <a:lstStyle/>
          <a:p>
            <a:r>
              <a:rPr lang="en-US" dirty="0"/>
              <a:t>During the implementation phase, the interventions are delivered, and the results are seen. </a:t>
            </a:r>
          </a:p>
          <a:p>
            <a:r>
              <a:rPr lang="en-US" dirty="0"/>
              <a:t>Contrary to popular belief, this is not a time of organizational inaction. Instead it is really important that systems attend to the recursive and reflective activities discussed in the model to ensure that continuous improvement occurs. </a:t>
            </a:r>
          </a:p>
          <a:p>
            <a:r>
              <a:rPr lang="en-US" dirty="0"/>
              <a:t>Knowledge management structures are key during the implementation phase. They provide information support and direction necessary to ensure that the different actors are implementing in accordance with the direction they have been prescribed. </a:t>
            </a:r>
          </a:p>
          <a:p>
            <a:endParaRPr lang="en-US" dirty="0"/>
          </a:p>
        </p:txBody>
      </p:sp>
    </p:spTree>
    <p:extLst>
      <p:ext uri="{BB962C8B-B14F-4D97-AF65-F5344CB8AC3E}">
        <p14:creationId xmlns:p14="http://schemas.microsoft.com/office/powerpoint/2010/main" val="2339531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a:t>During this time, results of the interactions and interventions are analyzed for their effect and impact on the organization, the individuals and systems impacted through the continuous improvement</a:t>
            </a:r>
            <a:r>
              <a:rPr lang="en-US" dirty="0" smtClean="0"/>
              <a:t>. </a:t>
            </a:r>
            <a:endParaRPr lang="en-US" dirty="0"/>
          </a:p>
          <a:p>
            <a:endParaRPr lang="en-US" dirty="0"/>
          </a:p>
        </p:txBody>
      </p:sp>
    </p:spTree>
    <p:extLst>
      <p:ext uri="{BB962C8B-B14F-4D97-AF65-F5344CB8AC3E}">
        <p14:creationId xmlns:p14="http://schemas.microsoft.com/office/powerpoint/2010/main" val="2096642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Value Added Component – Reflection (IER)</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Identify </a:t>
            </a:r>
            <a:r>
              <a:rPr lang="en-US" dirty="0"/>
              <a:t>–  the stage of the reflective process in which a specific topic or event is identified and refined by the individual or group participating in the process. </a:t>
            </a:r>
          </a:p>
          <a:p>
            <a:r>
              <a:rPr lang="en-US" b="1" dirty="0"/>
              <a:t>Explore</a:t>
            </a:r>
            <a:r>
              <a:rPr lang="en-US" dirty="0"/>
              <a:t> </a:t>
            </a:r>
            <a:r>
              <a:rPr lang="en-US"/>
              <a:t>– </a:t>
            </a:r>
            <a:r>
              <a:rPr lang="en-US"/>
              <a:t>this stage is the opportunity to examine the event from multiple perspectives, review available research and information, and explore the many aspects of the topic </a:t>
            </a:r>
            <a:r>
              <a:rPr lang="en-US"/>
              <a:t>or </a:t>
            </a:r>
            <a:r>
              <a:rPr lang="en-US" smtClean="0"/>
              <a:t>event.</a:t>
            </a:r>
            <a:r>
              <a:rPr lang="en-US" dirty="0"/>
              <a:t> </a:t>
            </a:r>
          </a:p>
          <a:p>
            <a:r>
              <a:rPr lang="en-US" b="1" dirty="0"/>
              <a:t>Resolve</a:t>
            </a:r>
            <a:r>
              <a:rPr lang="en-US" dirty="0"/>
              <a:t> – this stage may consist of plans for future action, a statement of belief or practice, a rationale, a demonstration of understanding, or a statement of an action to be taken. </a:t>
            </a:r>
          </a:p>
          <a:p>
            <a:endParaRPr lang="en-US" dirty="0"/>
          </a:p>
          <a:p>
            <a:pPr marL="0" indent="0">
              <a:buNone/>
            </a:pPr>
            <a:r>
              <a:rPr lang="en-US" dirty="0">
                <a:hlinkClick r:id="rId2"/>
              </a:rPr>
              <a:t>http://rayfrancis.wikispaces.com/IER+Model+of+Reflecton</a:t>
            </a:r>
            <a:r>
              <a:rPr lang="en-US" dirty="0"/>
              <a:t> </a:t>
            </a:r>
          </a:p>
          <a:p>
            <a:endParaRPr lang="en-US" dirty="0"/>
          </a:p>
        </p:txBody>
      </p:sp>
    </p:spTree>
    <p:extLst>
      <p:ext uri="{BB962C8B-B14F-4D97-AF65-F5344CB8AC3E}">
        <p14:creationId xmlns:p14="http://schemas.microsoft.com/office/powerpoint/2010/main" val="1878323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a:xfrm>
            <a:off x="1822704" y="2014729"/>
            <a:ext cx="8229600" cy="4525963"/>
          </a:xfrm>
        </p:spPr>
        <p:txBody>
          <a:bodyPr>
            <a:normAutofit/>
          </a:bodyPr>
          <a:lstStyle/>
          <a:p>
            <a:pPr marL="0" indent="0">
              <a:buNone/>
            </a:pPr>
            <a:r>
              <a:rPr lang="en-US" b="1" dirty="0"/>
              <a:t>For More Information about the Strategic Planning and Data-Based </a:t>
            </a:r>
            <a:r>
              <a:rPr lang="en-US" b="1" dirty="0" smtClean="0"/>
              <a:t>Decision </a:t>
            </a:r>
            <a:r>
              <a:rPr lang="en-US" b="1" dirty="0"/>
              <a:t>Making Development Model and/or Process Improvement Guidelines</a:t>
            </a:r>
            <a:r>
              <a:rPr lang="en-US" dirty="0"/>
              <a:t/>
            </a:r>
            <a:br>
              <a:rPr lang="en-US" dirty="0"/>
            </a:br>
            <a:r>
              <a:rPr lang="en-US" dirty="0"/>
              <a:t/>
            </a:r>
            <a:br>
              <a:rPr lang="en-US" dirty="0"/>
            </a:br>
            <a:r>
              <a:rPr lang="en-US" dirty="0"/>
              <a:t>Contact: </a:t>
            </a:r>
            <a:br>
              <a:rPr lang="en-US" dirty="0"/>
            </a:br>
            <a:r>
              <a:rPr lang="en-US" b="1" dirty="0"/>
              <a:t>Ray W. Francis 		</a:t>
            </a:r>
            <a:r>
              <a:rPr lang="en-US" b="1" dirty="0" smtClean="0"/>
              <a:t>	Mark </a:t>
            </a:r>
            <a:r>
              <a:rPr lang="en-US" b="1" dirty="0"/>
              <a:t>E. Deschaine </a:t>
            </a:r>
            <a:br>
              <a:rPr lang="en-US" b="1" dirty="0"/>
            </a:br>
            <a:r>
              <a:rPr lang="en-US" dirty="0"/>
              <a:t>Phone (989)774-7701		Phone (989)774-2794</a:t>
            </a:r>
            <a:br>
              <a:rPr lang="en-US" dirty="0"/>
            </a:br>
            <a:r>
              <a:rPr lang="en-US" dirty="0">
                <a:hlinkClick r:id="rId2"/>
              </a:rPr>
              <a:t>franc1rw@cmich.edu</a:t>
            </a:r>
            <a:r>
              <a:rPr lang="en-US" dirty="0"/>
              <a:t> 		</a:t>
            </a:r>
            <a:r>
              <a:rPr lang="en-US" dirty="0">
                <a:hlinkClick r:id="rId3"/>
              </a:rPr>
              <a:t>desch1me@cmich.edu</a:t>
            </a:r>
            <a:r>
              <a:rPr lang="en-US" dirty="0"/>
              <a:t> </a:t>
            </a:r>
          </a:p>
        </p:txBody>
      </p:sp>
    </p:spTree>
    <p:extLst>
      <p:ext uri="{BB962C8B-B14F-4D97-AF65-F5344CB8AC3E}">
        <p14:creationId xmlns:p14="http://schemas.microsoft.com/office/powerpoint/2010/main" val="678740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a:t>
            </a:r>
            <a:endParaRPr lang="en-US" dirty="0"/>
          </a:p>
        </p:txBody>
      </p:sp>
      <p:sp>
        <p:nvSpPr>
          <p:cNvPr id="3" name="Content Placeholder 2"/>
          <p:cNvSpPr>
            <a:spLocks noGrp="1"/>
          </p:cNvSpPr>
          <p:nvPr>
            <p:ph idx="1"/>
          </p:nvPr>
        </p:nvSpPr>
        <p:spPr/>
        <p:txBody>
          <a:bodyPr/>
          <a:lstStyle/>
          <a:p>
            <a:r>
              <a:rPr lang="en-US" dirty="0"/>
              <a:t>Why Do We Assess?</a:t>
            </a:r>
          </a:p>
          <a:p>
            <a:r>
              <a:rPr lang="en-US" dirty="0"/>
              <a:t>Why Do Our Efforts Fail?</a:t>
            </a:r>
          </a:p>
          <a:p>
            <a:r>
              <a:rPr lang="en-US" dirty="0"/>
              <a:t>What Are the Issues?</a:t>
            </a:r>
          </a:p>
          <a:p>
            <a:r>
              <a:rPr lang="en-US" dirty="0"/>
              <a:t>Tell Us About Your </a:t>
            </a:r>
            <a:r>
              <a:rPr lang="en-US" dirty="0" smtClean="0"/>
              <a:t>Process</a:t>
            </a:r>
            <a:r>
              <a:rPr lang="en-US" dirty="0"/>
              <a:t>?</a:t>
            </a:r>
          </a:p>
          <a:p>
            <a:r>
              <a:rPr lang="en-US" dirty="0"/>
              <a:t>How Have You Tried To Make It Better?</a:t>
            </a:r>
          </a:p>
          <a:p>
            <a:pPr marL="0" indent="0">
              <a:buNone/>
            </a:pPr>
            <a:endParaRPr lang="en-US" dirty="0"/>
          </a:p>
        </p:txBody>
      </p:sp>
    </p:spTree>
    <p:extLst>
      <p:ext uri="{BB962C8B-B14F-4D97-AF65-F5344CB8AC3E}">
        <p14:creationId xmlns:p14="http://schemas.microsoft.com/office/powerpoint/2010/main" val="2857049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557150"/>
            <a:ext cx="7772400" cy="1362075"/>
          </a:xfrm>
        </p:spPr>
        <p:txBody>
          <a:bodyPr/>
          <a:lstStyle/>
          <a:p>
            <a:pPr algn="ctr"/>
            <a:r>
              <a:rPr lang="en-US" dirty="0" smtClean="0"/>
              <a:t>SWOT Activity</a:t>
            </a:r>
            <a:endParaRPr lang="en-US" dirty="0"/>
          </a:p>
        </p:txBody>
      </p:sp>
      <p:sp>
        <p:nvSpPr>
          <p:cNvPr id="3" name="Text Placeholder 2"/>
          <p:cNvSpPr>
            <a:spLocks noGrp="1"/>
          </p:cNvSpPr>
          <p:nvPr>
            <p:ph type="body" idx="1"/>
          </p:nvPr>
        </p:nvSpPr>
        <p:spPr>
          <a:xfrm>
            <a:off x="2222500" y="2394015"/>
            <a:ext cx="7772400" cy="1500187"/>
          </a:xfrm>
        </p:spPr>
        <p:txBody>
          <a:bodyPr>
            <a:noAutofit/>
          </a:bodyPr>
          <a:lstStyle/>
          <a:p>
            <a:pPr algn="ctr"/>
            <a:r>
              <a:rPr lang="en-US" sz="3200" dirty="0"/>
              <a:t>Strengths</a:t>
            </a:r>
          </a:p>
          <a:p>
            <a:pPr algn="ctr"/>
            <a:r>
              <a:rPr lang="en-US" sz="3200" dirty="0"/>
              <a:t>Weaknesses</a:t>
            </a:r>
          </a:p>
          <a:p>
            <a:pPr algn="ctr"/>
            <a:r>
              <a:rPr lang="en-US" sz="3200" dirty="0"/>
              <a:t>Opportunities</a:t>
            </a:r>
          </a:p>
          <a:p>
            <a:pPr algn="ctr"/>
            <a:r>
              <a:rPr lang="en-US" sz="3200" dirty="0"/>
              <a:t>Threats</a:t>
            </a:r>
          </a:p>
        </p:txBody>
      </p:sp>
    </p:spTree>
    <p:extLst>
      <p:ext uri="{BB962C8B-B14F-4D97-AF65-F5344CB8AC3E}">
        <p14:creationId xmlns:p14="http://schemas.microsoft.com/office/powerpoint/2010/main" val="739963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Benefits of Process Improvement Guidelines</a:t>
            </a:r>
            <a:endParaRPr lang="en-US" dirty="0"/>
          </a:p>
        </p:txBody>
      </p:sp>
      <p:sp>
        <p:nvSpPr>
          <p:cNvPr id="3" name="Content Placeholder 2"/>
          <p:cNvSpPr>
            <a:spLocks noGrp="1"/>
          </p:cNvSpPr>
          <p:nvPr>
            <p:ph idx="1"/>
          </p:nvPr>
        </p:nvSpPr>
        <p:spPr/>
        <p:txBody>
          <a:bodyPr>
            <a:normAutofit lnSpcReduction="10000"/>
          </a:bodyPr>
          <a:lstStyle/>
          <a:p>
            <a:r>
              <a:rPr lang="en-US" dirty="0"/>
              <a:t>H</a:t>
            </a:r>
            <a:r>
              <a:rPr lang="en-US" dirty="0" smtClean="0"/>
              <a:t>olistic</a:t>
            </a:r>
          </a:p>
          <a:p>
            <a:r>
              <a:rPr lang="en-US" dirty="0" smtClean="0"/>
              <a:t>Reflective</a:t>
            </a:r>
          </a:p>
          <a:p>
            <a:r>
              <a:rPr lang="en-US" dirty="0" smtClean="0"/>
              <a:t>Introspective</a:t>
            </a:r>
          </a:p>
          <a:p>
            <a:r>
              <a:rPr lang="en-US" dirty="0" smtClean="0"/>
              <a:t>Transparent</a:t>
            </a:r>
          </a:p>
          <a:p>
            <a:r>
              <a:rPr lang="en-US" dirty="0" smtClean="0"/>
              <a:t>Collegial</a:t>
            </a:r>
          </a:p>
          <a:p>
            <a:r>
              <a:rPr lang="en-US" dirty="0" smtClean="0"/>
              <a:t>Process Oriented</a:t>
            </a:r>
          </a:p>
          <a:p>
            <a:r>
              <a:rPr lang="en-US" dirty="0" smtClean="0"/>
              <a:t>Helps Insure Implementation with Fidelity</a:t>
            </a:r>
          </a:p>
          <a:p>
            <a:r>
              <a:rPr lang="en-US" dirty="0" smtClean="0"/>
              <a:t>Research Based / Empirically Based </a:t>
            </a:r>
            <a:endParaRPr lang="en-US" dirty="0"/>
          </a:p>
        </p:txBody>
      </p:sp>
    </p:spTree>
    <p:extLst>
      <p:ext uri="{BB962C8B-B14F-4D97-AF65-F5344CB8AC3E}">
        <p14:creationId xmlns:p14="http://schemas.microsoft.com/office/powerpoint/2010/main" val="2267943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Theorists</a:t>
            </a:r>
            <a:endParaRPr lang="en-US" dirty="0"/>
          </a:p>
        </p:txBody>
      </p:sp>
      <p:sp>
        <p:nvSpPr>
          <p:cNvPr id="3" name="Content Placeholder 2"/>
          <p:cNvSpPr>
            <a:spLocks noGrp="1"/>
          </p:cNvSpPr>
          <p:nvPr>
            <p:ph idx="1"/>
          </p:nvPr>
        </p:nvSpPr>
        <p:spPr/>
        <p:txBody>
          <a:bodyPr/>
          <a:lstStyle/>
          <a:p>
            <a:r>
              <a:rPr lang="en-US" dirty="0" smtClean="0"/>
              <a:t>Showalter</a:t>
            </a:r>
          </a:p>
          <a:p>
            <a:r>
              <a:rPr lang="en-US" dirty="0" smtClean="0"/>
              <a:t>Deming</a:t>
            </a:r>
          </a:p>
          <a:p>
            <a:r>
              <a:rPr lang="en-US" dirty="0" err="1" smtClean="0"/>
              <a:t>Schon</a:t>
            </a:r>
            <a:endParaRPr lang="en-US" dirty="0" smtClean="0"/>
          </a:p>
          <a:p>
            <a:r>
              <a:rPr lang="en-US" dirty="0" smtClean="0"/>
              <a:t>Kolb</a:t>
            </a:r>
          </a:p>
          <a:p>
            <a:r>
              <a:rPr lang="en-US" dirty="0" smtClean="0"/>
              <a:t>Hall and Hord</a:t>
            </a:r>
          </a:p>
          <a:p>
            <a:r>
              <a:rPr lang="en-US" dirty="0" smtClean="0"/>
              <a:t>Knowles</a:t>
            </a:r>
          </a:p>
          <a:p>
            <a:endParaRPr lang="en-US" dirty="0"/>
          </a:p>
        </p:txBody>
      </p:sp>
    </p:spTree>
    <p:extLst>
      <p:ext uri="{BB962C8B-B14F-4D97-AF65-F5344CB8AC3E}">
        <p14:creationId xmlns:p14="http://schemas.microsoft.com/office/powerpoint/2010/main" val="2071018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Process Improvement Guidelines </a:t>
            </a:r>
            <a:r>
              <a:rPr lang="en-US" dirty="0" smtClean="0"/>
              <a:t>Model </a:t>
            </a:r>
            <a:r>
              <a:rPr lang="en-US" dirty="0"/>
              <a:t>is </a:t>
            </a:r>
            <a:r>
              <a:rPr lang="en-US" dirty="0" smtClean="0"/>
              <a:t>Based </a:t>
            </a:r>
            <a:r>
              <a:rPr lang="en-US" dirty="0"/>
              <a:t>in </a:t>
            </a:r>
            <a:r>
              <a:rPr lang="en-US" dirty="0" smtClean="0"/>
              <a:t>Scholarship</a:t>
            </a:r>
            <a:r>
              <a:rPr lang="en-US" dirty="0"/>
              <a:t>, </a:t>
            </a:r>
            <a:r>
              <a:rPr lang="en-US" dirty="0" smtClean="0"/>
              <a:t>Best </a:t>
            </a:r>
            <a:r>
              <a:rPr lang="en-US" dirty="0"/>
              <a:t>P</a:t>
            </a:r>
            <a:r>
              <a:rPr lang="en-US" dirty="0" smtClean="0"/>
              <a:t>ractice</a:t>
            </a:r>
            <a:r>
              <a:rPr lang="en-US" dirty="0"/>
              <a:t>, and </a:t>
            </a:r>
            <a:r>
              <a:rPr lang="en-US" dirty="0" smtClean="0"/>
              <a:t>Empirical Research</a:t>
            </a:r>
            <a:endParaRPr lang="en-US" dirty="0"/>
          </a:p>
        </p:txBody>
      </p:sp>
      <p:sp>
        <p:nvSpPr>
          <p:cNvPr id="3" name="Content Placeholder 2"/>
          <p:cNvSpPr>
            <a:spLocks noGrp="1"/>
          </p:cNvSpPr>
          <p:nvPr>
            <p:ph idx="1"/>
          </p:nvPr>
        </p:nvSpPr>
        <p:spPr>
          <a:xfrm>
            <a:off x="1981200" y="2351315"/>
            <a:ext cx="8229600" cy="3774849"/>
          </a:xfrm>
        </p:spPr>
        <p:txBody>
          <a:bodyPr>
            <a:normAutofit fontScale="92500" lnSpcReduction="20000"/>
          </a:bodyPr>
          <a:lstStyle/>
          <a:p>
            <a:r>
              <a:rPr lang="en-US" dirty="0"/>
              <a:t>Deming – The Deming Cycle </a:t>
            </a:r>
            <a:r>
              <a:rPr lang="en-US" dirty="0">
                <a:hlinkClick r:id="rId2"/>
              </a:rPr>
              <a:t>http://www.quality-improvement-matters.com/deming-cycle.html</a:t>
            </a:r>
            <a:r>
              <a:rPr lang="en-US" dirty="0"/>
              <a:t> </a:t>
            </a:r>
          </a:p>
          <a:p>
            <a:r>
              <a:rPr lang="en-US" dirty="0"/>
              <a:t>Kolb – </a:t>
            </a:r>
            <a:r>
              <a:rPr lang="en-US" dirty="0">
                <a:hlinkClick r:id="rId3"/>
              </a:rPr>
              <a:t>http://www.learningandteaching.info/learning/experience.htm</a:t>
            </a:r>
            <a:r>
              <a:rPr lang="en-US" dirty="0"/>
              <a:t> </a:t>
            </a:r>
          </a:p>
          <a:p>
            <a:r>
              <a:rPr lang="en-US" dirty="0" err="1" smtClean="0"/>
              <a:t>Hord</a:t>
            </a:r>
            <a:r>
              <a:rPr lang="en-US" dirty="0" smtClean="0"/>
              <a:t> </a:t>
            </a:r>
            <a:r>
              <a:rPr lang="en-US" dirty="0"/>
              <a:t>&amp; Hall – </a:t>
            </a:r>
            <a:r>
              <a:rPr lang="en-US" i="1" dirty="0"/>
              <a:t>Taking charge of change.</a:t>
            </a:r>
            <a:r>
              <a:rPr lang="en-US" dirty="0"/>
              <a:t> Austin, TX: SEDL. Available from </a:t>
            </a:r>
            <a:r>
              <a:rPr lang="en-US" dirty="0">
                <a:hlinkClick r:id="rId4"/>
              </a:rPr>
              <a:t>http://www.sedl.org/pubs/catalog/items/cha22.html</a:t>
            </a:r>
            <a:r>
              <a:rPr lang="en-US" dirty="0"/>
              <a:t> </a:t>
            </a:r>
          </a:p>
          <a:p>
            <a:r>
              <a:rPr lang="en-US" dirty="0"/>
              <a:t>Schon – </a:t>
            </a:r>
            <a:r>
              <a:rPr lang="en-US" dirty="0">
                <a:hlinkClick r:id="rId5"/>
              </a:rPr>
              <a:t>http://oregonstate.edu/instruct/pte/module2/rp.htm</a:t>
            </a:r>
            <a:r>
              <a:rPr lang="en-US" dirty="0"/>
              <a:t> </a:t>
            </a:r>
          </a:p>
          <a:p>
            <a:r>
              <a:rPr lang="en-US" dirty="0"/>
              <a:t>Knowles – Andragogy and Adult Learning Principles - </a:t>
            </a:r>
            <a:r>
              <a:rPr lang="en-US" dirty="0">
                <a:hlinkClick r:id="rId6"/>
              </a:rPr>
              <a:t>http://www.learningandteaching.info/learning/knowlesa.htm</a:t>
            </a:r>
            <a:r>
              <a:rPr lang="en-US" dirty="0"/>
              <a:t> </a:t>
            </a:r>
          </a:p>
          <a:p>
            <a:pPr marL="0" indent="0">
              <a:buNone/>
            </a:pPr>
            <a:endParaRPr lang="en-US" dirty="0"/>
          </a:p>
        </p:txBody>
      </p:sp>
    </p:spTree>
    <p:extLst>
      <p:ext uri="{BB962C8B-B14F-4D97-AF65-F5344CB8AC3E}">
        <p14:creationId xmlns:p14="http://schemas.microsoft.com/office/powerpoint/2010/main" val="3193665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414"/>
            <a:ext cx="8229600" cy="956368"/>
          </a:xfrm>
        </p:spPr>
        <p:txBody>
          <a:bodyPr/>
          <a:lstStyle/>
          <a:p>
            <a:r>
              <a:rPr lang="en-US" dirty="0" smtClean="0"/>
              <a:t>Process Improvement Guidelines</a:t>
            </a:r>
            <a:endParaRPr lang="en-US" dirty="0"/>
          </a:p>
        </p:txBody>
      </p:sp>
      <p:pic>
        <p:nvPicPr>
          <p:cNvPr id="4" name="Content Placeholder 3" descr="PIG_Graphic_AACTE.tiff"/>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l="751" t="2149" r="664"/>
          <a:stretch/>
        </p:blipFill>
        <p:spPr>
          <a:xfrm>
            <a:off x="2510564" y="1909552"/>
            <a:ext cx="7000184" cy="4948448"/>
          </a:xfrm>
        </p:spPr>
      </p:pic>
    </p:spTree>
    <p:extLst>
      <p:ext uri="{BB962C8B-B14F-4D97-AF65-F5344CB8AC3E}">
        <p14:creationId xmlns:p14="http://schemas.microsoft.com/office/powerpoint/2010/main" val="2290949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Prepare</a:t>
            </a:r>
            <a:endParaRPr lang="en-US" dirty="0"/>
          </a:p>
        </p:txBody>
      </p:sp>
      <p:sp>
        <p:nvSpPr>
          <p:cNvPr id="3" name="Content Placeholder 2"/>
          <p:cNvSpPr>
            <a:spLocks noGrp="1"/>
          </p:cNvSpPr>
          <p:nvPr>
            <p:ph idx="1"/>
          </p:nvPr>
        </p:nvSpPr>
        <p:spPr>
          <a:xfrm>
            <a:off x="1871472" y="2014729"/>
            <a:ext cx="8229600" cy="4525963"/>
          </a:xfrm>
        </p:spPr>
        <p:txBody>
          <a:bodyPr>
            <a:normAutofit fontScale="85000" lnSpcReduction="10000"/>
          </a:bodyPr>
          <a:lstStyle/>
          <a:p>
            <a:r>
              <a:rPr lang="en-US" dirty="0"/>
              <a:t>During the preparation phase, intentional effort is made to identify what is known, what needs to be known, what resources are available, what resources need to be acquired, and the identification of potential direction that the organization needs to have before any major work is completed. </a:t>
            </a:r>
          </a:p>
          <a:p>
            <a:endParaRPr lang="en-US" dirty="0"/>
          </a:p>
          <a:p>
            <a:r>
              <a:rPr lang="en-US" dirty="0"/>
              <a:t>This preparation phase is often overlooked in continuous improvement cycles, or when identified, is not provided the weight that it deserves. </a:t>
            </a:r>
          </a:p>
          <a:p>
            <a:endParaRPr lang="en-US" dirty="0"/>
          </a:p>
          <a:p>
            <a:r>
              <a:rPr lang="en-US" dirty="0"/>
              <a:t>During the preparation phase it is important that organizations have the ability to draw upon the resources all of their knowledge management structures so that they are able to identify what is currently known, and take the steps necessary to obtain information and support that is nonexistent.</a:t>
            </a:r>
          </a:p>
          <a:p>
            <a:endParaRPr lang="en-US" dirty="0"/>
          </a:p>
        </p:txBody>
      </p:sp>
    </p:spTree>
    <p:extLst>
      <p:ext uri="{BB962C8B-B14F-4D97-AF65-F5344CB8AC3E}">
        <p14:creationId xmlns:p14="http://schemas.microsoft.com/office/powerpoint/2010/main" val="3572194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Prioritize</a:t>
            </a:r>
            <a:endParaRPr lang="en-US" dirty="0"/>
          </a:p>
        </p:txBody>
      </p:sp>
      <p:sp>
        <p:nvSpPr>
          <p:cNvPr id="3" name="Content Placeholder 2"/>
          <p:cNvSpPr>
            <a:spLocks noGrp="1"/>
          </p:cNvSpPr>
          <p:nvPr>
            <p:ph idx="1"/>
          </p:nvPr>
        </p:nvSpPr>
        <p:spPr/>
        <p:txBody>
          <a:bodyPr>
            <a:normAutofit/>
          </a:bodyPr>
          <a:lstStyle/>
          <a:p>
            <a:r>
              <a:rPr lang="en-US" dirty="0"/>
              <a:t>During the prioritization face, individuals within organizations make value judgments as to what are the most important in salient features or aspects that need to be attended to or addressed during the change initiative.  </a:t>
            </a:r>
          </a:p>
          <a:p>
            <a:endParaRPr lang="en-US" dirty="0"/>
          </a:p>
          <a:p>
            <a:r>
              <a:rPr lang="en-US" dirty="0"/>
              <a:t>It is during this phase of the improvement process that individuals need to make intellectual decisions about areas of importance, as they attempt to leave the emotional or political influences at bay.</a:t>
            </a:r>
          </a:p>
          <a:p>
            <a:endParaRPr lang="en-US" dirty="0"/>
          </a:p>
        </p:txBody>
      </p:sp>
    </p:spTree>
    <p:extLst>
      <p:ext uri="{BB962C8B-B14F-4D97-AF65-F5344CB8AC3E}">
        <p14:creationId xmlns:p14="http://schemas.microsoft.com/office/powerpoint/2010/main" val="308633940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3</TotalTime>
  <Words>632</Words>
  <Application>Microsoft Office PowerPoint</Application>
  <PresentationFormat>Widescreen</PresentationFormat>
  <Paragraphs>64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ＭＳ Ｐゴシック</vt:lpstr>
      <vt:lpstr>Arial</vt:lpstr>
      <vt:lpstr>Calibri</vt:lpstr>
      <vt:lpstr>Times New Roman</vt:lpstr>
      <vt:lpstr>Trebuchet MS</vt:lpstr>
      <vt:lpstr>Berlin</vt:lpstr>
      <vt:lpstr>Process Improvement Guidelines: An Intentional Strategy for Developing Credible and Trustworthy Assessment Practices</vt:lpstr>
      <vt:lpstr>Things to Consider</vt:lpstr>
      <vt:lpstr>SWOT Activity</vt:lpstr>
      <vt:lpstr>Benefits of Process Improvement Guidelines</vt:lpstr>
      <vt:lpstr>Theorists</vt:lpstr>
      <vt:lpstr>Process Improvement Guidelines Model is Based in Scholarship, Best Practice, and Empirical Research</vt:lpstr>
      <vt:lpstr>Process Improvement Guidelines</vt:lpstr>
      <vt:lpstr>Prepare</vt:lpstr>
      <vt:lpstr>Prioritize</vt:lpstr>
      <vt:lpstr>Plan</vt:lpstr>
      <vt:lpstr>Implementation</vt:lpstr>
      <vt:lpstr>Evaluation</vt:lpstr>
      <vt:lpstr>Value Added Component – Reflection (IER)</vt:lpstr>
      <vt:lpstr>CONTACT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Improvement Guidelines: An Intentional Strategy for Developing Credible and Trustworthy Assessment Practices</dc:title>
  <dc:creator>Deschaine, Mark E</dc:creator>
  <cp:lastModifiedBy>Deschaine, Mark E</cp:lastModifiedBy>
  <cp:revision>2</cp:revision>
  <dcterms:created xsi:type="dcterms:W3CDTF">2016-04-20T20:36:15Z</dcterms:created>
  <dcterms:modified xsi:type="dcterms:W3CDTF">2016-05-04T18:55:02Z</dcterms:modified>
</cp:coreProperties>
</file>