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6" r:id="rId1"/>
    <p:sldMasterId id="2147483928" r:id="rId2"/>
  </p:sldMasterIdLst>
  <p:notesMasterIdLst>
    <p:notesMasterId r:id="rId38"/>
  </p:notesMasterIdLst>
  <p:sldIdLst>
    <p:sldId id="349" r:id="rId3"/>
    <p:sldId id="347" r:id="rId4"/>
    <p:sldId id="348" r:id="rId5"/>
    <p:sldId id="256" r:id="rId6"/>
    <p:sldId id="258" r:id="rId7"/>
    <p:sldId id="271" r:id="rId8"/>
    <p:sldId id="308" r:id="rId9"/>
    <p:sldId id="302" r:id="rId10"/>
    <p:sldId id="259" r:id="rId11"/>
    <p:sldId id="260" r:id="rId12"/>
    <p:sldId id="277" r:id="rId13"/>
    <p:sldId id="350" r:id="rId14"/>
    <p:sldId id="325" r:id="rId15"/>
    <p:sldId id="326" r:id="rId16"/>
    <p:sldId id="341" r:id="rId17"/>
    <p:sldId id="335" r:id="rId18"/>
    <p:sldId id="362" r:id="rId19"/>
    <p:sldId id="361" r:id="rId20"/>
    <p:sldId id="342" r:id="rId21"/>
    <p:sldId id="360" r:id="rId22"/>
    <p:sldId id="329" r:id="rId23"/>
    <p:sldId id="330" r:id="rId24"/>
    <p:sldId id="344" r:id="rId25"/>
    <p:sldId id="321" r:id="rId26"/>
    <p:sldId id="351" r:id="rId27"/>
    <p:sldId id="352" r:id="rId28"/>
    <p:sldId id="322" r:id="rId29"/>
    <p:sldId id="354" r:id="rId30"/>
    <p:sldId id="355" r:id="rId31"/>
    <p:sldId id="346" r:id="rId32"/>
    <p:sldId id="345" r:id="rId33"/>
    <p:sldId id="356" r:id="rId34"/>
    <p:sldId id="357" r:id="rId35"/>
    <p:sldId id="339" r:id="rId36"/>
    <p:sldId id="358" r:id="rId3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59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2C2BAC-661D-41C4-BB09-416156C9EA9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BFD3AD8-364D-4AC5-AA7E-E7A3CF42E374}">
      <dgm:prSet phldrT="[Text]" custT="1"/>
      <dgm:spPr/>
      <dgm:t>
        <a:bodyPr/>
        <a:lstStyle/>
        <a:p>
          <a:pPr algn="ctr"/>
          <a:r>
            <a:rPr lang="en-US" sz="2600" b="1" dirty="0"/>
            <a:t>Approvals</a:t>
          </a:r>
        </a:p>
      </dgm:t>
    </dgm:pt>
    <dgm:pt modelId="{256133B7-7F51-4D20-A8A4-FA86E17D8F7B}" type="parTrans" cxnId="{7D7747D2-479F-4B43-A9D6-42B3389C1A5D}">
      <dgm:prSet/>
      <dgm:spPr/>
      <dgm:t>
        <a:bodyPr/>
        <a:lstStyle/>
        <a:p>
          <a:endParaRPr lang="en-US"/>
        </a:p>
      </dgm:t>
    </dgm:pt>
    <dgm:pt modelId="{DAD30970-ABC9-4729-B909-8EF2FE4B0B5C}" type="sibTrans" cxnId="{7D7747D2-479F-4B43-A9D6-42B3389C1A5D}">
      <dgm:prSet/>
      <dgm:spPr/>
      <dgm:t>
        <a:bodyPr/>
        <a:lstStyle/>
        <a:p>
          <a:endParaRPr lang="en-US"/>
        </a:p>
      </dgm:t>
    </dgm:pt>
    <dgm:pt modelId="{45512DD3-3165-42AA-9253-F9E065A3E9DB}">
      <dgm:prSet phldrT="[Text]"/>
      <dgm:spPr/>
      <dgm:t>
        <a:bodyPr anchor="ctr" anchorCtr="0"/>
        <a:lstStyle/>
        <a:p>
          <a:r>
            <a:rPr lang="en-US" b="1" dirty="0"/>
            <a:t>Accountability</a:t>
          </a:r>
        </a:p>
      </dgm:t>
    </dgm:pt>
    <dgm:pt modelId="{F9B665C0-C8C9-4A4E-A6B8-5C23A50E51AE}" type="parTrans" cxnId="{4F1CDD1C-22F6-44C1-BCCF-17C07ED7B924}">
      <dgm:prSet/>
      <dgm:spPr/>
      <dgm:t>
        <a:bodyPr/>
        <a:lstStyle/>
        <a:p>
          <a:endParaRPr lang="en-US"/>
        </a:p>
      </dgm:t>
    </dgm:pt>
    <dgm:pt modelId="{2DDC65BD-6CD0-43D8-9B3E-847867EE8140}" type="sibTrans" cxnId="{4F1CDD1C-22F6-44C1-BCCF-17C07ED7B924}">
      <dgm:prSet/>
      <dgm:spPr/>
      <dgm:t>
        <a:bodyPr/>
        <a:lstStyle/>
        <a:p>
          <a:endParaRPr lang="en-US"/>
        </a:p>
      </dgm:t>
    </dgm:pt>
    <dgm:pt modelId="{4E89662D-CBDE-4FDA-A776-267187F60C4E}" type="pres">
      <dgm:prSet presAssocID="{442C2BAC-661D-41C4-BB09-416156C9EA9A}" presName="compositeShape" presStyleCnt="0">
        <dgm:presLayoutVars>
          <dgm:chMax val="7"/>
          <dgm:dir/>
          <dgm:resizeHandles val="exact"/>
        </dgm:presLayoutVars>
      </dgm:prSet>
      <dgm:spPr/>
    </dgm:pt>
    <dgm:pt modelId="{5BBA0436-AFD1-40DE-A598-B0C59B37B860}" type="pres">
      <dgm:prSet presAssocID="{8BFD3AD8-364D-4AC5-AA7E-E7A3CF42E374}" presName="circ1" presStyleLbl="vennNode1" presStyleIdx="0" presStyleCnt="2" custLinFactNeighborX="2321" custLinFactNeighborY="-273"/>
      <dgm:spPr/>
    </dgm:pt>
    <dgm:pt modelId="{EBD139E0-8FDF-4A25-AEE8-715CE21AA77E}" type="pres">
      <dgm:prSet presAssocID="{8BFD3AD8-364D-4AC5-AA7E-E7A3CF42E37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6A888E1-5C3A-4E1A-84F1-BB9E37B81715}" type="pres">
      <dgm:prSet presAssocID="{45512DD3-3165-42AA-9253-F9E065A3E9DB}" presName="circ2" presStyleLbl="vennNode1" presStyleIdx="1" presStyleCnt="2" custLinFactNeighborX="-1855" custLinFactNeighborY="-397"/>
      <dgm:spPr/>
    </dgm:pt>
    <dgm:pt modelId="{6C27F5B4-9C4C-4FEC-8614-BCB368BC6785}" type="pres">
      <dgm:prSet presAssocID="{45512DD3-3165-42AA-9253-F9E065A3E9D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EA5EE08-B1C8-42E4-8CB1-15C0993E6A06}" type="presOf" srcId="{8BFD3AD8-364D-4AC5-AA7E-E7A3CF42E374}" destId="{EBD139E0-8FDF-4A25-AEE8-715CE21AA77E}" srcOrd="1" destOrd="0" presId="urn:microsoft.com/office/officeart/2005/8/layout/venn1"/>
    <dgm:cxn modelId="{4F1CDD1C-22F6-44C1-BCCF-17C07ED7B924}" srcId="{442C2BAC-661D-41C4-BB09-416156C9EA9A}" destId="{45512DD3-3165-42AA-9253-F9E065A3E9DB}" srcOrd="1" destOrd="0" parTransId="{F9B665C0-C8C9-4A4E-A6B8-5C23A50E51AE}" sibTransId="{2DDC65BD-6CD0-43D8-9B3E-847867EE8140}"/>
    <dgm:cxn modelId="{8140C92B-B8E3-4553-A584-63D994C8F68B}" type="presOf" srcId="{8BFD3AD8-364D-4AC5-AA7E-E7A3CF42E374}" destId="{5BBA0436-AFD1-40DE-A598-B0C59B37B860}" srcOrd="0" destOrd="0" presId="urn:microsoft.com/office/officeart/2005/8/layout/venn1"/>
    <dgm:cxn modelId="{9257FA63-CD42-4D55-9B0A-7E248E00132A}" type="presOf" srcId="{45512DD3-3165-42AA-9253-F9E065A3E9DB}" destId="{C6A888E1-5C3A-4E1A-84F1-BB9E37B81715}" srcOrd="0" destOrd="0" presId="urn:microsoft.com/office/officeart/2005/8/layout/venn1"/>
    <dgm:cxn modelId="{409D934C-DF93-4738-BD6F-74D39CADE8A6}" type="presOf" srcId="{442C2BAC-661D-41C4-BB09-416156C9EA9A}" destId="{4E89662D-CBDE-4FDA-A776-267187F60C4E}" srcOrd="0" destOrd="0" presId="urn:microsoft.com/office/officeart/2005/8/layout/venn1"/>
    <dgm:cxn modelId="{F721E2CE-5046-4CD7-B9D4-C1AFC3F28475}" type="presOf" srcId="{45512DD3-3165-42AA-9253-F9E065A3E9DB}" destId="{6C27F5B4-9C4C-4FEC-8614-BCB368BC6785}" srcOrd="1" destOrd="0" presId="urn:microsoft.com/office/officeart/2005/8/layout/venn1"/>
    <dgm:cxn modelId="{7D7747D2-479F-4B43-A9D6-42B3389C1A5D}" srcId="{442C2BAC-661D-41C4-BB09-416156C9EA9A}" destId="{8BFD3AD8-364D-4AC5-AA7E-E7A3CF42E374}" srcOrd="0" destOrd="0" parTransId="{256133B7-7F51-4D20-A8A4-FA86E17D8F7B}" sibTransId="{DAD30970-ABC9-4729-B909-8EF2FE4B0B5C}"/>
    <dgm:cxn modelId="{0E65BA2B-29A9-4907-97B8-1B32371150A7}" type="presParOf" srcId="{4E89662D-CBDE-4FDA-A776-267187F60C4E}" destId="{5BBA0436-AFD1-40DE-A598-B0C59B37B860}" srcOrd="0" destOrd="0" presId="urn:microsoft.com/office/officeart/2005/8/layout/venn1"/>
    <dgm:cxn modelId="{424DB6E1-7175-46C4-B35C-B1D6AF1FEB23}" type="presParOf" srcId="{4E89662D-CBDE-4FDA-A776-267187F60C4E}" destId="{EBD139E0-8FDF-4A25-AEE8-715CE21AA77E}" srcOrd="1" destOrd="0" presId="urn:microsoft.com/office/officeart/2005/8/layout/venn1"/>
    <dgm:cxn modelId="{A1ADC5CF-A14A-410F-8A84-E90525BFDFD8}" type="presParOf" srcId="{4E89662D-CBDE-4FDA-A776-267187F60C4E}" destId="{C6A888E1-5C3A-4E1A-84F1-BB9E37B81715}" srcOrd="2" destOrd="0" presId="urn:microsoft.com/office/officeart/2005/8/layout/venn1"/>
    <dgm:cxn modelId="{56B1B9E5-DE74-436B-B553-1CFE0DB62929}" type="presParOf" srcId="{4E89662D-CBDE-4FDA-A776-267187F60C4E}" destId="{6C27F5B4-9C4C-4FEC-8614-BCB368BC678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66EC5B-2971-4C95-A9AA-709409DC5C01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D237703-51D0-493B-8FC2-1B2007F753FE}">
      <dgm:prSet phldrT="[Text]" custT="1"/>
      <dgm:spPr/>
      <dgm:t>
        <a:bodyPr/>
        <a:lstStyle/>
        <a:p>
          <a:r>
            <a:rPr lang="en-US" sz="2800" b="1" dirty="0">
              <a:solidFill>
                <a:schemeClr val="accent6">
                  <a:lumMod val="50000"/>
                </a:schemeClr>
              </a:solidFill>
            </a:rPr>
            <a:t>EPP </a:t>
          </a:r>
          <a:r>
            <a:rPr lang="en-US" sz="2800" b="1" baseline="0" dirty="0">
              <a:solidFill>
                <a:schemeClr val="accent6">
                  <a:lumMod val="50000"/>
                </a:schemeClr>
              </a:solidFill>
            </a:rPr>
            <a:t>Continuous</a:t>
          </a:r>
          <a:r>
            <a:rPr lang="en-US" sz="2800" b="1" dirty="0">
              <a:solidFill>
                <a:schemeClr val="accent6">
                  <a:lumMod val="50000"/>
                </a:schemeClr>
              </a:solidFill>
            </a:rPr>
            <a:t> Improvement</a:t>
          </a:r>
        </a:p>
      </dgm:t>
    </dgm:pt>
    <dgm:pt modelId="{05A68BF4-7FA4-4425-8A69-48F0444A1D3D}" type="parTrans" cxnId="{C9FDAA24-9C01-4266-B0FC-559EFB891607}">
      <dgm:prSet/>
      <dgm:spPr/>
      <dgm:t>
        <a:bodyPr/>
        <a:lstStyle/>
        <a:p>
          <a:endParaRPr lang="en-US"/>
        </a:p>
      </dgm:t>
    </dgm:pt>
    <dgm:pt modelId="{097A3897-6085-4F6A-9A51-B1AD080C0042}" type="sibTrans" cxnId="{C9FDAA24-9C01-4266-B0FC-559EFB891607}">
      <dgm:prSet/>
      <dgm:spPr/>
      <dgm:t>
        <a:bodyPr/>
        <a:lstStyle/>
        <a:p>
          <a:endParaRPr lang="en-US"/>
        </a:p>
      </dgm:t>
    </dgm:pt>
    <dgm:pt modelId="{25FAB1E8-85C4-46F8-B4DA-BBE1685CAF0A}">
      <dgm:prSet phldrT="[Text]" custT="1"/>
      <dgm:spPr/>
      <dgm:t>
        <a:bodyPr/>
        <a:lstStyle/>
        <a:p>
          <a:r>
            <a:rPr lang="en-US" sz="4000" dirty="0"/>
            <a:t>EPP Data</a:t>
          </a:r>
        </a:p>
      </dgm:t>
    </dgm:pt>
    <dgm:pt modelId="{D93BF4F5-613C-4435-8953-58780E5C2FDC}" type="parTrans" cxnId="{9E7DA50E-AABA-40AB-B046-F653515ECB3B}">
      <dgm:prSet/>
      <dgm:spPr/>
      <dgm:t>
        <a:bodyPr/>
        <a:lstStyle/>
        <a:p>
          <a:endParaRPr lang="en-US"/>
        </a:p>
      </dgm:t>
    </dgm:pt>
    <dgm:pt modelId="{5A4292EF-DB42-4B3F-8989-9D91328ED21D}" type="sibTrans" cxnId="{9E7DA50E-AABA-40AB-B046-F653515ECB3B}">
      <dgm:prSet/>
      <dgm:spPr/>
      <dgm:t>
        <a:bodyPr/>
        <a:lstStyle/>
        <a:p>
          <a:endParaRPr lang="en-US"/>
        </a:p>
      </dgm:t>
    </dgm:pt>
    <dgm:pt modelId="{73B2EA38-1944-4123-B254-98EF166031C8}">
      <dgm:prSet phldrT="[Text]" custT="1"/>
      <dgm:spPr/>
      <dgm:t>
        <a:bodyPr/>
        <a:lstStyle/>
        <a:p>
          <a:r>
            <a:rPr lang="en-US" sz="4000" dirty="0"/>
            <a:t>MDE Data</a:t>
          </a:r>
        </a:p>
      </dgm:t>
    </dgm:pt>
    <dgm:pt modelId="{7229CACE-EAE1-4F4C-A9CB-E2C79211D29E}" type="parTrans" cxnId="{BE5AB947-F22F-4AF9-95BF-EC2CDE8BA6D7}">
      <dgm:prSet/>
      <dgm:spPr/>
      <dgm:t>
        <a:bodyPr/>
        <a:lstStyle/>
        <a:p>
          <a:endParaRPr lang="en-US"/>
        </a:p>
      </dgm:t>
    </dgm:pt>
    <dgm:pt modelId="{BECBB438-0EE9-4A4F-8287-19F8BC3D2494}" type="sibTrans" cxnId="{BE5AB947-F22F-4AF9-95BF-EC2CDE8BA6D7}">
      <dgm:prSet/>
      <dgm:spPr/>
      <dgm:t>
        <a:bodyPr/>
        <a:lstStyle/>
        <a:p>
          <a:endParaRPr lang="en-US"/>
        </a:p>
      </dgm:t>
    </dgm:pt>
    <dgm:pt modelId="{B87E5042-4902-468E-BFF7-8921BB3E4A3B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EPP Systems</a:t>
          </a:r>
        </a:p>
      </dgm:t>
    </dgm:pt>
    <dgm:pt modelId="{6F068D6B-C00D-41B0-8A20-4E0A40C4AF79}" type="parTrans" cxnId="{1DE991A6-462F-4B5A-8DB8-6BD9B850EB2F}">
      <dgm:prSet/>
      <dgm:spPr/>
      <dgm:t>
        <a:bodyPr/>
        <a:lstStyle/>
        <a:p>
          <a:endParaRPr lang="en-US"/>
        </a:p>
      </dgm:t>
    </dgm:pt>
    <dgm:pt modelId="{5BEAF3A1-6154-4EA6-B061-9D0B3DE08911}" type="sibTrans" cxnId="{1DE991A6-462F-4B5A-8DB8-6BD9B850EB2F}">
      <dgm:prSet/>
      <dgm:spPr/>
      <dgm:t>
        <a:bodyPr/>
        <a:lstStyle/>
        <a:p>
          <a:endParaRPr lang="en-US"/>
        </a:p>
      </dgm:t>
    </dgm:pt>
    <dgm:pt modelId="{19E6C287-616E-4D6C-A73F-A3BE8F41AA97}" type="pres">
      <dgm:prSet presAssocID="{D666EC5B-2971-4C95-A9AA-709409DC5C0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864F42-EA0C-4108-95F7-1CD2F80CB5F7}" type="pres">
      <dgm:prSet presAssocID="{5D237703-51D0-493B-8FC2-1B2007F753FE}" presName="centerShape" presStyleLbl="node0" presStyleIdx="0" presStyleCnt="1" custScaleX="146116"/>
      <dgm:spPr/>
    </dgm:pt>
    <dgm:pt modelId="{015AB7F8-19C9-4915-8E93-CBA6F7107C16}" type="pres">
      <dgm:prSet presAssocID="{D93BF4F5-613C-4435-8953-58780E5C2FDC}" presName="parTrans" presStyleLbl="bgSibTrans2D1" presStyleIdx="0" presStyleCnt="3"/>
      <dgm:spPr/>
    </dgm:pt>
    <dgm:pt modelId="{F22A0F4E-5D50-462B-8228-9F898848066E}" type="pres">
      <dgm:prSet presAssocID="{25FAB1E8-85C4-46F8-B4DA-BBE1685CAF0A}" presName="node" presStyleLbl="node1" presStyleIdx="0" presStyleCnt="3" custScaleX="85141" custScaleY="91285" custRadScaleRad="120082" custRadScaleInc="-2190">
        <dgm:presLayoutVars>
          <dgm:bulletEnabled val="1"/>
        </dgm:presLayoutVars>
      </dgm:prSet>
      <dgm:spPr/>
    </dgm:pt>
    <dgm:pt modelId="{50DA847E-CBF9-47D9-B7B8-A0B878CE6040}" type="pres">
      <dgm:prSet presAssocID="{7229CACE-EAE1-4F4C-A9CB-E2C79211D29E}" presName="parTrans" presStyleLbl="bgSibTrans2D1" presStyleIdx="1" presStyleCnt="3" custScaleX="108054"/>
      <dgm:spPr/>
    </dgm:pt>
    <dgm:pt modelId="{495DFBF2-7682-42A6-AC25-980C76D01B09}" type="pres">
      <dgm:prSet presAssocID="{73B2EA38-1944-4123-B254-98EF166031C8}" presName="node" presStyleLbl="node1" presStyleIdx="1" presStyleCnt="3" custScaleX="87177" custScaleY="81258" custRadScaleRad="88986" custRadScaleInc="-1567">
        <dgm:presLayoutVars>
          <dgm:bulletEnabled val="1"/>
        </dgm:presLayoutVars>
      </dgm:prSet>
      <dgm:spPr/>
    </dgm:pt>
    <dgm:pt modelId="{833571CE-26A5-4770-B7A6-C92F2FCD1900}" type="pres">
      <dgm:prSet presAssocID="{6F068D6B-C00D-41B0-8A20-4E0A40C4AF79}" presName="parTrans" presStyleLbl="bgSibTrans2D1" presStyleIdx="2" presStyleCnt="3"/>
      <dgm:spPr/>
    </dgm:pt>
    <dgm:pt modelId="{DE3D5A70-9035-4673-8D30-3467D8779C80}" type="pres">
      <dgm:prSet presAssocID="{B87E5042-4902-468E-BFF7-8921BB3E4A3B}" presName="node" presStyleLbl="node1" presStyleIdx="2" presStyleCnt="3" custScaleX="110881" custScaleY="115149" custRadScaleRad="120304" custRadScaleInc="-1454">
        <dgm:presLayoutVars>
          <dgm:bulletEnabled val="1"/>
        </dgm:presLayoutVars>
      </dgm:prSet>
      <dgm:spPr/>
    </dgm:pt>
  </dgm:ptLst>
  <dgm:cxnLst>
    <dgm:cxn modelId="{E0D0F20A-ED55-43DC-85D3-B6813FAD8046}" type="presOf" srcId="{B87E5042-4902-468E-BFF7-8921BB3E4A3B}" destId="{DE3D5A70-9035-4673-8D30-3467D8779C80}" srcOrd="0" destOrd="0" presId="urn:microsoft.com/office/officeart/2005/8/layout/radial4"/>
    <dgm:cxn modelId="{9E7DA50E-AABA-40AB-B046-F653515ECB3B}" srcId="{5D237703-51D0-493B-8FC2-1B2007F753FE}" destId="{25FAB1E8-85C4-46F8-B4DA-BBE1685CAF0A}" srcOrd="0" destOrd="0" parTransId="{D93BF4F5-613C-4435-8953-58780E5C2FDC}" sibTransId="{5A4292EF-DB42-4B3F-8989-9D91328ED21D}"/>
    <dgm:cxn modelId="{1300781A-6910-49A5-B184-9D04C6C1522A}" type="presOf" srcId="{25FAB1E8-85C4-46F8-B4DA-BBE1685CAF0A}" destId="{F22A0F4E-5D50-462B-8228-9F898848066E}" srcOrd="0" destOrd="0" presId="urn:microsoft.com/office/officeart/2005/8/layout/radial4"/>
    <dgm:cxn modelId="{4704DF1F-11B0-47D0-A897-B88D9FF281DF}" type="presOf" srcId="{73B2EA38-1944-4123-B254-98EF166031C8}" destId="{495DFBF2-7682-42A6-AC25-980C76D01B09}" srcOrd="0" destOrd="0" presId="urn:microsoft.com/office/officeart/2005/8/layout/radial4"/>
    <dgm:cxn modelId="{C9FDAA24-9C01-4266-B0FC-559EFB891607}" srcId="{D666EC5B-2971-4C95-A9AA-709409DC5C01}" destId="{5D237703-51D0-493B-8FC2-1B2007F753FE}" srcOrd="0" destOrd="0" parTransId="{05A68BF4-7FA4-4425-8A69-48F0444A1D3D}" sibTransId="{097A3897-6085-4F6A-9A51-B1AD080C0042}"/>
    <dgm:cxn modelId="{2313DD62-092F-48B0-A1F3-CDAC903F8339}" type="presOf" srcId="{6F068D6B-C00D-41B0-8A20-4E0A40C4AF79}" destId="{833571CE-26A5-4770-B7A6-C92F2FCD1900}" srcOrd="0" destOrd="0" presId="urn:microsoft.com/office/officeart/2005/8/layout/radial4"/>
    <dgm:cxn modelId="{BE5AB947-F22F-4AF9-95BF-EC2CDE8BA6D7}" srcId="{5D237703-51D0-493B-8FC2-1B2007F753FE}" destId="{73B2EA38-1944-4123-B254-98EF166031C8}" srcOrd="1" destOrd="0" parTransId="{7229CACE-EAE1-4F4C-A9CB-E2C79211D29E}" sibTransId="{BECBB438-0EE9-4A4F-8287-19F8BC3D2494}"/>
    <dgm:cxn modelId="{9338D048-5B52-43E2-B577-810A6709E681}" type="presOf" srcId="{5D237703-51D0-493B-8FC2-1B2007F753FE}" destId="{0B864F42-EA0C-4108-95F7-1CD2F80CB5F7}" srcOrd="0" destOrd="0" presId="urn:microsoft.com/office/officeart/2005/8/layout/radial4"/>
    <dgm:cxn modelId="{7DF4804E-5A5B-4645-9DC1-79DEF64359FC}" type="presOf" srcId="{D93BF4F5-613C-4435-8953-58780E5C2FDC}" destId="{015AB7F8-19C9-4915-8E93-CBA6F7107C16}" srcOrd="0" destOrd="0" presId="urn:microsoft.com/office/officeart/2005/8/layout/radial4"/>
    <dgm:cxn modelId="{1DE991A6-462F-4B5A-8DB8-6BD9B850EB2F}" srcId="{5D237703-51D0-493B-8FC2-1B2007F753FE}" destId="{B87E5042-4902-468E-BFF7-8921BB3E4A3B}" srcOrd="2" destOrd="0" parTransId="{6F068D6B-C00D-41B0-8A20-4E0A40C4AF79}" sibTransId="{5BEAF3A1-6154-4EA6-B061-9D0B3DE08911}"/>
    <dgm:cxn modelId="{4DF037DC-5459-4169-802D-7D4F059597D3}" type="presOf" srcId="{D666EC5B-2971-4C95-A9AA-709409DC5C01}" destId="{19E6C287-616E-4D6C-A73F-A3BE8F41AA97}" srcOrd="0" destOrd="0" presId="urn:microsoft.com/office/officeart/2005/8/layout/radial4"/>
    <dgm:cxn modelId="{FB3043F8-80A1-4613-B3E9-00663AD32B1B}" type="presOf" srcId="{7229CACE-EAE1-4F4C-A9CB-E2C79211D29E}" destId="{50DA847E-CBF9-47D9-B7B8-A0B878CE6040}" srcOrd="0" destOrd="0" presId="urn:microsoft.com/office/officeart/2005/8/layout/radial4"/>
    <dgm:cxn modelId="{C22D727A-9428-45B5-A381-ED1A1D5C5DA6}" type="presParOf" srcId="{19E6C287-616E-4D6C-A73F-A3BE8F41AA97}" destId="{0B864F42-EA0C-4108-95F7-1CD2F80CB5F7}" srcOrd="0" destOrd="0" presId="urn:microsoft.com/office/officeart/2005/8/layout/radial4"/>
    <dgm:cxn modelId="{1886C1B7-9A93-4BA4-A037-F347480F0B9B}" type="presParOf" srcId="{19E6C287-616E-4D6C-A73F-A3BE8F41AA97}" destId="{015AB7F8-19C9-4915-8E93-CBA6F7107C16}" srcOrd="1" destOrd="0" presId="urn:microsoft.com/office/officeart/2005/8/layout/radial4"/>
    <dgm:cxn modelId="{515EC7CF-367C-4D31-819E-205A1E5B9E41}" type="presParOf" srcId="{19E6C287-616E-4D6C-A73F-A3BE8F41AA97}" destId="{F22A0F4E-5D50-462B-8228-9F898848066E}" srcOrd="2" destOrd="0" presId="urn:microsoft.com/office/officeart/2005/8/layout/radial4"/>
    <dgm:cxn modelId="{05E139BF-2E0D-4809-9CF1-3EE156AECAFF}" type="presParOf" srcId="{19E6C287-616E-4D6C-A73F-A3BE8F41AA97}" destId="{50DA847E-CBF9-47D9-B7B8-A0B878CE6040}" srcOrd="3" destOrd="0" presId="urn:microsoft.com/office/officeart/2005/8/layout/radial4"/>
    <dgm:cxn modelId="{6D792176-6F47-4A53-B54E-DADE2AC3A331}" type="presParOf" srcId="{19E6C287-616E-4D6C-A73F-A3BE8F41AA97}" destId="{495DFBF2-7682-42A6-AC25-980C76D01B09}" srcOrd="4" destOrd="0" presId="urn:microsoft.com/office/officeart/2005/8/layout/radial4"/>
    <dgm:cxn modelId="{B74F903B-8880-4448-9E78-C69C0052B08D}" type="presParOf" srcId="{19E6C287-616E-4D6C-A73F-A3BE8F41AA97}" destId="{833571CE-26A5-4770-B7A6-C92F2FCD1900}" srcOrd="5" destOrd="0" presId="urn:microsoft.com/office/officeart/2005/8/layout/radial4"/>
    <dgm:cxn modelId="{94D109A1-4898-42F3-A1DF-EEA7E9259C39}" type="presParOf" srcId="{19E6C287-616E-4D6C-A73F-A3BE8F41AA97}" destId="{DE3D5A70-9035-4673-8D30-3467D8779C8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A0436-AFD1-40DE-A598-B0C59B37B860}">
      <dsp:nvSpPr>
        <dsp:cNvPr id="0" name=""/>
        <dsp:cNvSpPr/>
      </dsp:nvSpPr>
      <dsp:spPr>
        <a:xfrm>
          <a:off x="870644" y="13"/>
          <a:ext cx="2672304" cy="26723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Approvals</a:t>
          </a:r>
        </a:p>
      </dsp:txBody>
      <dsp:txXfrm>
        <a:off x="1243804" y="315135"/>
        <a:ext cx="1540787" cy="2042059"/>
      </dsp:txXfrm>
    </dsp:sp>
    <dsp:sp modelId="{C6A888E1-5C3A-4E1A-84F1-BB9E37B81715}">
      <dsp:nvSpPr>
        <dsp:cNvPr id="0" name=""/>
        <dsp:cNvSpPr/>
      </dsp:nvSpPr>
      <dsp:spPr>
        <a:xfrm>
          <a:off x="2685034" y="0"/>
          <a:ext cx="2672304" cy="26723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Accountability</a:t>
          </a:r>
        </a:p>
      </dsp:txBody>
      <dsp:txXfrm>
        <a:off x="3443390" y="315122"/>
        <a:ext cx="1540787" cy="2042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64F42-EA0C-4108-95F7-1CD2F80CB5F7}">
      <dsp:nvSpPr>
        <dsp:cNvPr id="0" name=""/>
        <dsp:cNvSpPr/>
      </dsp:nvSpPr>
      <dsp:spPr>
        <a:xfrm>
          <a:off x="3024653" y="2856888"/>
          <a:ext cx="3612239" cy="24721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6">
                  <a:lumMod val="50000"/>
                </a:schemeClr>
              </a:solidFill>
            </a:rPr>
            <a:t>EPP </a:t>
          </a:r>
          <a:r>
            <a:rPr lang="en-US" sz="2800" b="1" kern="1200" baseline="0" dirty="0">
              <a:solidFill>
                <a:schemeClr val="accent6">
                  <a:lumMod val="50000"/>
                </a:schemeClr>
              </a:solidFill>
            </a:rPr>
            <a:t>Continuous</a:t>
          </a:r>
          <a:r>
            <a:rPr lang="en-US" sz="2800" b="1" kern="1200" dirty="0">
              <a:solidFill>
                <a:schemeClr val="accent6">
                  <a:lumMod val="50000"/>
                </a:schemeClr>
              </a:solidFill>
            </a:rPr>
            <a:t> Improvement</a:t>
          </a:r>
        </a:p>
      </dsp:txBody>
      <dsp:txXfrm>
        <a:off x="3553653" y="3218929"/>
        <a:ext cx="2554239" cy="1748090"/>
      </dsp:txXfrm>
    </dsp:sp>
    <dsp:sp modelId="{015AB7F8-19C9-4915-8E93-CBA6F7107C16}">
      <dsp:nvSpPr>
        <dsp:cNvPr id="0" name=""/>
        <dsp:cNvSpPr/>
      </dsp:nvSpPr>
      <dsp:spPr>
        <a:xfrm rot="12821160">
          <a:off x="1408077" y="2194882"/>
          <a:ext cx="2207255" cy="70456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A0F4E-5D50-462B-8228-9F898848066E}">
      <dsp:nvSpPr>
        <dsp:cNvPr id="0" name=""/>
        <dsp:cNvSpPr/>
      </dsp:nvSpPr>
      <dsp:spPr>
        <a:xfrm>
          <a:off x="593592" y="1077495"/>
          <a:ext cx="1999590" cy="17151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EPP Data</a:t>
          </a:r>
        </a:p>
      </dsp:txBody>
      <dsp:txXfrm>
        <a:off x="643826" y="1127729"/>
        <a:ext cx="1899122" cy="1614641"/>
      </dsp:txXfrm>
    </dsp:sp>
    <dsp:sp modelId="{50DA847E-CBF9-47D9-B7B8-A0B878CE6040}">
      <dsp:nvSpPr>
        <dsp:cNvPr id="0" name=""/>
        <dsp:cNvSpPr/>
      </dsp:nvSpPr>
      <dsp:spPr>
        <a:xfrm rot="16143588">
          <a:off x="3955359" y="1636016"/>
          <a:ext cx="1681748" cy="70456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DFBF2-7682-42A6-AC25-980C76D01B09}">
      <dsp:nvSpPr>
        <dsp:cNvPr id="0" name=""/>
        <dsp:cNvSpPr/>
      </dsp:nvSpPr>
      <dsp:spPr>
        <a:xfrm>
          <a:off x="3759760" y="446849"/>
          <a:ext cx="2047407" cy="15267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MDE Data</a:t>
          </a:r>
        </a:p>
      </dsp:txBody>
      <dsp:txXfrm>
        <a:off x="3804476" y="491565"/>
        <a:ext cx="1957975" cy="1437284"/>
      </dsp:txXfrm>
    </dsp:sp>
    <dsp:sp modelId="{833571CE-26A5-4770-B7A6-C92F2FCD1900}">
      <dsp:nvSpPr>
        <dsp:cNvPr id="0" name=""/>
        <dsp:cNvSpPr/>
      </dsp:nvSpPr>
      <dsp:spPr>
        <a:xfrm rot="19447656">
          <a:off x="5965667" y="2111642"/>
          <a:ext cx="2235662" cy="70456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D5A70-9035-4673-8D30-3467D8779C80}">
      <dsp:nvSpPr>
        <dsp:cNvPr id="0" name=""/>
        <dsp:cNvSpPr/>
      </dsp:nvSpPr>
      <dsp:spPr>
        <a:xfrm>
          <a:off x="6687248" y="727158"/>
          <a:ext cx="2604110" cy="21634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chemeClr val="accent6">
                  <a:lumMod val="50000"/>
                </a:schemeClr>
              </a:solidFill>
            </a:rPr>
            <a:t>EPP Systems</a:t>
          </a:r>
        </a:p>
      </dsp:txBody>
      <dsp:txXfrm>
        <a:off x="6750614" y="790524"/>
        <a:ext cx="2477378" cy="2036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57EE11-23D9-4DF1-9AB7-9CC65824DE58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8B2526-4B92-482A-AE72-22BB3D0151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2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BD8B1-B207-4B77-ADE2-F562C2FEC6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96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</a:t>
            </a:r>
            <a:r>
              <a:rPr lang="en-US" baseline="0" dirty="0"/>
              <a:t> is to provide and overview and share data and perspective on a few areas that emerged through analysis.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B2526-4B92-482A-AE72-22BB3D01514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6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note that</a:t>
            </a:r>
            <a:r>
              <a:rPr lang="en-US" baseline="0" dirty="0"/>
              <a:t> two of the surveys contribute to your EPI score.  You should receive your EPI reports by______________?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B2526-4B92-482A-AE72-22BB3D01514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50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Improvement in all domains and in over 90 percent of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B2526-4B92-482A-AE72-22BB3D01514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18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Improvement in all domains and in over 90 percent of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B2526-4B92-482A-AE72-22BB3D01514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2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68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8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92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88CF-28E2-4FE8-9514-B0237C391F20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6560-5757-4461-990B-4E837ABD2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1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88CF-28E2-4FE8-9514-B0237C391F20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6560-5757-4461-990B-4E837ABD2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22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88CF-28E2-4FE8-9514-B0237C391F20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6560-5757-4461-990B-4E837ABD2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66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88CF-28E2-4FE8-9514-B0237C391F20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6560-5757-4461-990B-4E837ABD2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65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88CF-28E2-4FE8-9514-B0237C391F20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6560-5757-4461-990B-4E837ABD2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3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88CF-28E2-4FE8-9514-B0237C391F20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6560-5757-4461-990B-4E837ABD2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76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88CF-28E2-4FE8-9514-B0237C391F20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6560-5757-4461-990B-4E837ABD2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16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88CF-28E2-4FE8-9514-B0237C391F20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6560-5757-4461-990B-4E837ABD2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7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56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88CF-28E2-4FE8-9514-B0237C391F20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6560-5757-4461-990B-4E837ABD2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88CF-28E2-4FE8-9514-B0237C391F20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6560-5757-4461-990B-4E837ABD2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45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88CF-28E2-4FE8-9514-B0237C391F20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6560-5757-4461-990B-4E837ABD2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6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87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3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12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6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6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E86A4C-8E40-4F87-A4F0-01A0687C5742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8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7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79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B88CF-28E2-4FE8-9514-B0237C391F20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46560-5757-4461-990B-4E837ABD2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69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r>
              <a:rPr lang="en-US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DARTEP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455619"/>
            <a:ext cx="10058400" cy="1340269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Host: Central Michigan University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3,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402" y="4949371"/>
            <a:ext cx="1162278" cy="44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38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b="1" dirty="0"/>
              <a:t>Statewide: Compiled Efficacy Scores Across Surveys </a:t>
            </a:r>
            <a:br>
              <a:rPr lang="en-US" sz="2000" dirty="0"/>
            </a:b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6713" y="5863771"/>
            <a:ext cx="1162278" cy="445589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BE89D40-E2A5-4C4A-B72A-2CB383A73B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018255"/>
              </p:ext>
            </p:extLst>
          </p:nvPr>
        </p:nvGraphicFramePr>
        <p:xfrm>
          <a:off x="561954" y="1194698"/>
          <a:ext cx="9964759" cy="4468604"/>
        </p:xfrm>
        <a:graphic>
          <a:graphicData uri="http://schemas.openxmlformats.org/drawingml/2006/table">
            <a:tbl>
              <a:tblPr/>
              <a:tblGrid>
                <a:gridCol w="4517436">
                  <a:extLst>
                    <a:ext uri="{9D8B030D-6E8A-4147-A177-3AD203B41FA5}">
                      <a16:colId xmlns:a16="http://schemas.microsoft.com/office/drawing/2014/main" val="319200635"/>
                    </a:ext>
                  </a:extLst>
                </a:gridCol>
                <a:gridCol w="680549">
                  <a:extLst>
                    <a:ext uri="{9D8B030D-6E8A-4147-A177-3AD203B41FA5}">
                      <a16:colId xmlns:a16="http://schemas.microsoft.com/office/drawing/2014/main" val="3927904778"/>
                    </a:ext>
                  </a:extLst>
                </a:gridCol>
                <a:gridCol w="704016">
                  <a:extLst>
                    <a:ext uri="{9D8B030D-6E8A-4147-A177-3AD203B41FA5}">
                      <a16:colId xmlns:a16="http://schemas.microsoft.com/office/drawing/2014/main" val="1600350599"/>
                    </a:ext>
                  </a:extLst>
                </a:gridCol>
                <a:gridCol w="660015">
                  <a:extLst>
                    <a:ext uri="{9D8B030D-6E8A-4147-A177-3AD203B41FA5}">
                      <a16:colId xmlns:a16="http://schemas.microsoft.com/office/drawing/2014/main" val="1169079748"/>
                    </a:ext>
                  </a:extLst>
                </a:gridCol>
                <a:gridCol w="668815">
                  <a:extLst>
                    <a:ext uri="{9D8B030D-6E8A-4147-A177-3AD203B41FA5}">
                      <a16:colId xmlns:a16="http://schemas.microsoft.com/office/drawing/2014/main" val="1526889394"/>
                    </a:ext>
                  </a:extLst>
                </a:gridCol>
                <a:gridCol w="680549">
                  <a:extLst>
                    <a:ext uri="{9D8B030D-6E8A-4147-A177-3AD203B41FA5}">
                      <a16:colId xmlns:a16="http://schemas.microsoft.com/office/drawing/2014/main" val="2566749443"/>
                    </a:ext>
                  </a:extLst>
                </a:gridCol>
                <a:gridCol w="668815">
                  <a:extLst>
                    <a:ext uri="{9D8B030D-6E8A-4147-A177-3AD203B41FA5}">
                      <a16:colId xmlns:a16="http://schemas.microsoft.com/office/drawing/2014/main" val="166243815"/>
                    </a:ext>
                  </a:extLst>
                </a:gridCol>
                <a:gridCol w="657082">
                  <a:extLst>
                    <a:ext uri="{9D8B030D-6E8A-4147-A177-3AD203B41FA5}">
                      <a16:colId xmlns:a16="http://schemas.microsoft.com/office/drawing/2014/main" val="755548224"/>
                    </a:ext>
                  </a:extLst>
                </a:gridCol>
                <a:gridCol w="727482">
                  <a:extLst>
                    <a:ext uri="{9D8B030D-6E8A-4147-A177-3AD203B41FA5}">
                      <a16:colId xmlns:a16="http://schemas.microsoft.com/office/drawing/2014/main" val="2903532498"/>
                    </a:ext>
                  </a:extLst>
                </a:gridCol>
              </a:tblGrid>
              <a:tr h="59383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Cooperating Teacher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Candidate Supervisor 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 Candidate 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Out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45865"/>
                  </a:ext>
                </a:extLst>
              </a:tr>
              <a:tr h="29691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2014-2015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2015-2016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2014-2015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2015-2016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2014-2015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2015-2016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2014-2015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2015-2016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461446"/>
                  </a:ext>
                </a:extLst>
              </a:tr>
              <a:tr h="37114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DESIGNING HIGH-QUALITY LEARNING EXPERIENCES</a:t>
                      </a:r>
                    </a:p>
                  </a:txBody>
                  <a:tcPr marL="8886" marR="8886" marT="8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938494"/>
                  </a:ext>
                </a:extLst>
              </a:tr>
              <a:tr h="3473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CRITICAL THINKING</a:t>
                      </a:r>
                    </a:p>
                  </a:txBody>
                  <a:tcPr marL="8886" marR="8886" marT="8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125737"/>
                  </a:ext>
                </a:extLst>
              </a:tr>
              <a:tr h="67993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 CONTENT KNOWLEDGE TO REAL WORLD PROBLEMS AND LOCAL/GLOBAL ISSUES</a:t>
                      </a:r>
                    </a:p>
                  </a:txBody>
                  <a:tcPr marL="8886" marR="8886" marT="8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81094"/>
                  </a:ext>
                </a:extLst>
              </a:tr>
              <a:tr h="3473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TECHNOLOGY TO MAXIMIZE STUDENT LEARNING</a:t>
                      </a:r>
                    </a:p>
                  </a:txBody>
                  <a:tcPr marL="8886" marR="8886" marT="8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409324"/>
                  </a:ext>
                </a:extLst>
              </a:tr>
              <a:tr h="3473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ADDRESS THE LEARNING NEEDS OF SPECIAL POPULATIONS</a:t>
                      </a:r>
                    </a:p>
                  </a:txBody>
                  <a:tcPr marL="8886" marR="8886" marT="8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49922"/>
                  </a:ext>
                </a:extLst>
              </a:tr>
              <a:tr h="37114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SUPPORTIVE LEARNING ENVIRONMENTS</a:t>
                      </a:r>
                    </a:p>
                  </a:txBody>
                  <a:tcPr marL="8886" marR="8886" marT="8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722250"/>
                  </a:ext>
                </a:extLst>
              </a:tr>
              <a:tr h="37114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USE OF ASSESSMENTS AND DATA</a:t>
                      </a:r>
                    </a:p>
                  </a:txBody>
                  <a:tcPr marL="8886" marR="8886" marT="8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943540"/>
                  </a:ext>
                </a:extLst>
              </a:tr>
              <a:tr h="371147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SURVEY MEAN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127769"/>
                  </a:ext>
                </a:extLst>
              </a:tr>
              <a:tr h="37114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8886" marR="8886" marT="8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3561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3067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3201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801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7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79" y="236927"/>
            <a:ext cx="11185382" cy="70696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Statewide: Compiled Efficacy Scores Across Cohort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151" y="6288423"/>
            <a:ext cx="1164437" cy="44504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65AA8B-ACB1-4BF3-9C89-B82FEE368B8C}"/>
              </a:ext>
            </a:extLst>
          </p:cNvPr>
          <p:cNvGraphicFramePr>
            <a:graphicFrameLocks noGrp="1"/>
          </p:cNvGraphicFramePr>
          <p:nvPr/>
        </p:nvGraphicFramePr>
        <p:xfrm>
          <a:off x="1878013" y="2333625"/>
          <a:ext cx="8496300" cy="3048000"/>
        </p:xfrm>
        <a:graphic>
          <a:graphicData uri="http://schemas.openxmlformats.org/drawingml/2006/table">
            <a:tbl>
              <a:tblPr/>
              <a:tblGrid>
                <a:gridCol w="4864100">
                  <a:extLst>
                    <a:ext uri="{9D8B030D-6E8A-4147-A177-3AD203B41FA5}">
                      <a16:colId xmlns:a16="http://schemas.microsoft.com/office/drawing/2014/main" val="228578945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4110397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6509372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75687771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448054959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Cooperating Teacher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Candidate Supervisor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 Candidate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Out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0868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06735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DESIGNING HIGH-QUALITY LEARNING EXPERIENCES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55515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CRITICAL THINKING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497869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 CONTENT KNOWLEDGE TO REAL WORLD PROBLEMS AND LOCAL/GLOBAL ISSUES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21952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TECHNOLOGY TO MAXIMIZE STUDENT LEARNING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6973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ADDRESS THE LEARNING NEEDS OF SPECIAL POPULATIONS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87086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SUPPORTIVE LEARNING ENVIRONMENTS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16884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USE OF ASSESSMENTS AND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74183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SURVEY MEAN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43659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479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736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8429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47537"/>
            <a:ext cx="10058400" cy="4521557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/>
              <a:t>Across the four surveys and data collection period(s), three categories tend to have relatively low efficacy.</a:t>
            </a:r>
          </a:p>
          <a:p>
            <a:r>
              <a:rPr lang="en-US" sz="4400" dirty="0"/>
              <a:t>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Connect Content to Real World Problems and Local and Global Issues.</a:t>
            </a:r>
            <a:endParaRPr lang="en-US" sz="3600" dirty="0"/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Use Technology to Maximize Student Learning.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Addressing the Needs of Special Populations</a:t>
            </a: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.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461" y="5977468"/>
            <a:ext cx="116443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08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742" y="124385"/>
            <a:ext cx="10792166" cy="70696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Statewide: Pattern of Compiled Efficacy Scores Across Surveys 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773" y="6246856"/>
            <a:ext cx="1164437" cy="445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656148"/>
            <a:ext cx="11795760" cy="3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47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4" y="194724"/>
            <a:ext cx="10792166" cy="70696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Statewide: Rank Order of Compiled Efficacy Scores Across Surveys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431" y="6229350"/>
            <a:ext cx="1162278" cy="4455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" y="1531079"/>
            <a:ext cx="11736819" cy="379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57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Candidate Survey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461" y="6109696"/>
            <a:ext cx="116443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82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286603"/>
            <a:ext cx="11562735" cy="1261977"/>
          </a:xfrm>
        </p:spPr>
        <p:txBody>
          <a:bodyPr anchor="t">
            <a:noAutofit/>
          </a:bodyPr>
          <a:lstStyle/>
          <a:p>
            <a:pPr algn="ctr"/>
            <a:r>
              <a:rPr lang="en-US" sz="4400" b="1" dirty="0"/>
              <a:t>Teacher Candidate: Two Low Score Categories and Corresponding  Efficacies ‘14-’15, ’15-’16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41" y="1548581"/>
            <a:ext cx="11327368" cy="4471221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4000" dirty="0"/>
          </a:p>
          <a:p>
            <a:r>
              <a:rPr lang="en-US" sz="8600" b="1" dirty="0"/>
              <a:t> USE TECHNOLOGY TO MAXIMIZE STUDENT LEARNING (5 items overall efficacy: 89%, 89%) </a:t>
            </a:r>
            <a:endParaRPr lang="en-US" sz="8600" dirty="0"/>
          </a:p>
          <a:p>
            <a:pPr lvl="1"/>
            <a:r>
              <a:rPr lang="en-US" sz="11200" dirty="0"/>
              <a:t>Facilitate the creation of digital content by students.  </a:t>
            </a:r>
            <a:r>
              <a:rPr lang="en-US" sz="11200" b="1" dirty="0"/>
              <a:t>87%, 87%</a:t>
            </a:r>
          </a:p>
          <a:p>
            <a:pPr lvl="1"/>
            <a:r>
              <a:rPr lang="en-US" sz="11200" dirty="0"/>
              <a:t>Create an online learning environment for students which includes digital content, personal interaction and assessment.  </a:t>
            </a:r>
            <a:r>
              <a:rPr lang="en-US" sz="11200" b="1" dirty="0"/>
              <a:t>82%, 83%</a:t>
            </a:r>
          </a:p>
          <a:p>
            <a:r>
              <a:rPr lang="en-US" sz="8600" dirty="0"/>
              <a:t> </a:t>
            </a:r>
          </a:p>
          <a:p>
            <a:r>
              <a:rPr lang="en-US" sz="8600" b="1" dirty="0"/>
              <a:t>ADDRESS THE LEARNING NEEDS OF SPECIAL POPULATIONS (5 items overall efficacy: 84%, 86%) </a:t>
            </a:r>
            <a:endParaRPr lang="en-US" sz="8600" dirty="0"/>
          </a:p>
          <a:p>
            <a:pPr lvl="1"/>
            <a:r>
              <a:rPr lang="en-US" sz="11200" dirty="0"/>
              <a:t>Adapt instructional strategies and resources to support English language learners. </a:t>
            </a:r>
            <a:r>
              <a:rPr lang="en-US" sz="11200" b="1" dirty="0"/>
              <a:t>77%, 81%</a:t>
            </a:r>
          </a:p>
          <a:p>
            <a:pPr lvl="1"/>
            <a:r>
              <a:rPr lang="en-US" sz="11200" dirty="0"/>
              <a:t>Apply modifications and accommodations based on legal requirements for supporting English language learners.  </a:t>
            </a:r>
            <a:r>
              <a:rPr lang="en-US" sz="11200" b="1" dirty="0"/>
              <a:t>77%, 80%</a:t>
            </a:r>
          </a:p>
          <a:p>
            <a:pPr lvl="1"/>
            <a:r>
              <a:rPr lang="en-US" sz="11200" dirty="0"/>
              <a:t>Apply modifications and accommodations based on individualized education programs (IEPs).  </a:t>
            </a:r>
            <a:r>
              <a:rPr lang="en-US" sz="11200" b="1" dirty="0"/>
              <a:t>86%, 87%</a:t>
            </a:r>
            <a:endParaRPr lang="en-US" sz="8600" b="1" dirty="0"/>
          </a:p>
          <a:p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272" y="6019802"/>
            <a:ext cx="116443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53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Year-Out Survey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461" y="6109696"/>
            <a:ext cx="116443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09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286603"/>
            <a:ext cx="11562735" cy="1261977"/>
          </a:xfrm>
        </p:spPr>
        <p:txBody>
          <a:bodyPr anchor="t">
            <a:noAutofit/>
          </a:bodyPr>
          <a:lstStyle/>
          <a:p>
            <a:pPr algn="ctr"/>
            <a:r>
              <a:rPr lang="en-US" sz="4400" b="1" dirty="0"/>
              <a:t>Year-Out: Two Low Score Categories and Corresponding  Efficacies ‘14-’15, ’15-’16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792" y="1548581"/>
            <a:ext cx="11449917" cy="4471221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4000" dirty="0"/>
          </a:p>
          <a:p>
            <a:r>
              <a:rPr lang="en-US" sz="8600" b="1" dirty="0"/>
              <a:t> USE TECHNOLOGY TO MAXIMIZE STUDENT LEARNING (5 items overall efficacy: 82%, 85%</a:t>
            </a:r>
            <a:r>
              <a:rPr lang="en-US" sz="8600" b="1" dirty="0">
                <a:sym typeface="Wingdings" panose="05000000000000000000" pitchFamily="2" charset="2"/>
              </a:rPr>
              <a:t>)</a:t>
            </a:r>
            <a:endParaRPr lang="en-US" sz="8600" dirty="0"/>
          </a:p>
          <a:p>
            <a:pPr lvl="1"/>
            <a:r>
              <a:rPr lang="en-US" sz="11200" dirty="0"/>
              <a:t>Facilitate the creation of digital content by students. </a:t>
            </a:r>
            <a:r>
              <a:rPr lang="en-US" sz="11200" b="1" dirty="0"/>
              <a:t>78%, 84%</a:t>
            </a:r>
          </a:p>
          <a:p>
            <a:pPr lvl="1"/>
            <a:r>
              <a:rPr lang="en-US" sz="11200" dirty="0"/>
              <a:t>Create an online learning environment for students which includes digital content, personal interaction and assessment. </a:t>
            </a:r>
            <a:r>
              <a:rPr lang="en-US" sz="8600" dirty="0"/>
              <a:t> </a:t>
            </a:r>
            <a:r>
              <a:rPr lang="en-US" sz="11200" b="1" dirty="0"/>
              <a:t>74%, 80%</a:t>
            </a:r>
          </a:p>
          <a:p>
            <a:endParaRPr lang="en-US" sz="8600" b="1" dirty="0"/>
          </a:p>
          <a:p>
            <a:r>
              <a:rPr lang="en-US" sz="8600" b="1" dirty="0"/>
              <a:t>ADDRESS THE LEARNING NEEDS OF SPECIAL POPULATIONS (5 items overall efficacy: 76%, 76%)</a:t>
            </a:r>
          </a:p>
          <a:p>
            <a:pPr lvl="1"/>
            <a:r>
              <a:rPr lang="en-US" sz="11200" dirty="0"/>
              <a:t>Adapt instructional strategies and resources to support English language learners. </a:t>
            </a:r>
            <a:r>
              <a:rPr lang="en-US" sz="11200" b="1" dirty="0"/>
              <a:t>69%, 67%</a:t>
            </a:r>
          </a:p>
          <a:p>
            <a:pPr lvl="1"/>
            <a:r>
              <a:rPr lang="en-US" sz="11200" dirty="0"/>
              <a:t>Apply modifications and accommodations based on legal requirements for supporting English language learners. </a:t>
            </a:r>
            <a:r>
              <a:rPr lang="en-US" sz="11200" b="1" dirty="0"/>
              <a:t>67%, 70%</a:t>
            </a:r>
          </a:p>
          <a:p>
            <a:pPr lvl="1"/>
            <a:r>
              <a:rPr lang="en-US" sz="11200" dirty="0"/>
              <a:t>Apply modifications and accommodations based on individualized education programs (IEPs). </a:t>
            </a:r>
            <a:r>
              <a:rPr lang="en-US" sz="11200" b="1" dirty="0"/>
              <a:t>79%, 78%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8600" dirty="0"/>
          </a:p>
          <a:p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272" y="6019802"/>
            <a:ext cx="116443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87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Supervisor Survey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461" y="6075406"/>
            <a:ext cx="116443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2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b="1" dirty="0"/>
              <a:t>MDE System and Data Use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-368995" y="2007476"/>
          <a:ext cx="6215530" cy="2686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 flipH="1">
            <a:off x="8733117" y="1470212"/>
            <a:ext cx="3614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Use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Licensure Tests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Surveys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Educator Effectiveness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3976" y="1470212"/>
            <a:ext cx="31391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Legislative Requirements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EPP data use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Responsibility to Citizens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K-12 Students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Candidates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1202" y="5949676"/>
            <a:ext cx="116443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3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286604"/>
            <a:ext cx="11562735" cy="910600"/>
          </a:xfrm>
        </p:spPr>
        <p:txBody>
          <a:bodyPr anchor="t">
            <a:noAutofit/>
          </a:bodyPr>
          <a:lstStyle/>
          <a:p>
            <a:pPr algn="ctr"/>
            <a:r>
              <a:rPr lang="en-US" sz="4400" b="1" dirty="0"/>
              <a:t>Candidate Supervisor: Two Low Score Categories and Corresponding  Efficacies ‘14-’15, ’15-’16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40" y="1548581"/>
            <a:ext cx="11397005" cy="4471221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4000" dirty="0"/>
          </a:p>
          <a:p>
            <a:r>
              <a:rPr lang="en-US" sz="8600" b="1" dirty="0"/>
              <a:t> USE TECHNOLOGY TO MAXIMIZE STUDENT LEARNING (5 items overall efficacy: 96%, 98%)</a:t>
            </a:r>
          </a:p>
          <a:p>
            <a:pPr lvl="1"/>
            <a:r>
              <a:rPr lang="en-US" sz="11000" dirty="0"/>
              <a:t>Facilitate the creation of digital content by students. </a:t>
            </a:r>
            <a:r>
              <a:rPr lang="en-US" sz="11000" b="1" dirty="0"/>
              <a:t>94%, 96%</a:t>
            </a:r>
          </a:p>
          <a:p>
            <a:pPr lvl="1"/>
            <a:r>
              <a:rPr lang="en-US" sz="11000" dirty="0"/>
              <a:t>Create an online learning environment for students which includes digital content, personal interaction and assessment. </a:t>
            </a:r>
            <a:r>
              <a:rPr lang="en-US" sz="11000" b="1" dirty="0"/>
              <a:t>92%, 96%</a:t>
            </a:r>
          </a:p>
          <a:p>
            <a:pPr marL="201168" lvl="1" indent="0">
              <a:buNone/>
            </a:pPr>
            <a:endParaRPr lang="en-US" sz="11000" dirty="0"/>
          </a:p>
          <a:p>
            <a:pPr marL="201168" lvl="1" indent="0">
              <a:buNone/>
            </a:pPr>
            <a:r>
              <a:rPr lang="en-US" sz="8600" dirty="0"/>
              <a:t> </a:t>
            </a:r>
            <a:r>
              <a:rPr lang="en-US" sz="8600" b="1" dirty="0"/>
              <a:t>ADDRESS THE LEARNING NEEDS OF SPECIAL POPULATIONS (5 items overall efficacy: 98%, 99%)</a:t>
            </a:r>
          </a:p>
          <a:p>
            <a:pPr lvl="1"/>
            <a:r>
              <a:rPr lang="en-US" sz="11000" dirty="0"/>
              <a:t>Adapt instructional strategies and resources to support English language learners. </a:t>
            </a:r>
            <a:r>
              <a:rPr lang="en-US" sz="11000" b="1" dirty="0"/>
              <a:t>98%,99%</a:t>
            </a:r>
          </a:p>
          <a:p>
            <a:pPr lvl="1"/>
            <a:r>
              <a:rPr lang="en-US" sz="11000" dirty="0"/>
              <a:t>Apply modifications and accommodations based on legal requirements for supporting English language learners. </a:t>
            </a:r>
            <a:r>
              <a:rPr lang="en-US" sz="11000" b="1" dirty="0"/>
              <a:t>98%, 99%</a:t>
            </a:r>
          </a:p>
          <a:p>
            <a:pPr lvl="1"/>
            <a:r>
              <a:rPr lang="en-US" sz="11000" dirty="0"/>
              <a:t>Apply modifications and accommodations based on individualized education programs (IEPs). </a:t>
            </a:r>
            <a:r>
              <a:rPr lang="en-US" sz="11000" b="1" dirty="0"/>
              <a:t>99%, 99%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1200" dirty="0"/>
          </a:p>
          <a:p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272" y="6019802"/>
            <a:ext cx="116443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38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Cooperating Teacher Survey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461" y="6121126"/>
            <a:ext cx="116443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5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729" y="286603"/>
            <a:ext cx="10699423" cy="1450757"/>
          </a:xfrm>
        </p:spPr>
        <p:txBody>
          <a:bodyPr>
            <a:normAutofit/>
          </a:bodyPr>
          <a:lstStyle/>
          <a:p>
            <a:r>
              <a:rPr lang="en-US" sz="4400" b="1" dirty="0"/>
              <a:t>Cooperating Teacher: Two Low Score Categories and Corresponding  Efficacies ‘14-’15, ’15-’16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097" y="1973179"/>
            <a:ext cx="11745797" cy="45999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sz="2800" b="1" dirty="0"/>
              <a:t>Connect Content Knowledge to Real-World Problems and Local and Global Issues (4 items overall efficacy:  87%, 91%)</a:t>
            </a:r>
          </a:p>
          <a:p>
            <a:pPr lvl="1"/>
            <a:r>
              <a:rPr lang="en-US" sz="2800" dirty="0"/>
              <a:t>Connected content knowledge to LOCAL issues in his or her teaching. </a:t>
            </a:r>
            <a:r>
              <a:rPr lang="en-US" sz="2800" b="1" dirty="0"/>
              <a:t>86%, 89%</a:t>
            </a:r>
          </a:p>
          <a:p>
            <a:pPr lvl="1"/>
            <a:r>
              <a:rPr lang="en-US" sz="2800" dirty="0"/>
              <a:t>Connected content knowledge to GLOBAL issues in his or her teaching. </a:t>
            </a:r>
            <a:r>
              <a:rPr lang="en-US" sz="2800" b="1" dirty="0"/>
              <a:t>87%,90%</a:t>
            </a:r>
          </a:p>
          <a:p>
            <a:pPr lvl="1"/>
            <a:r>
              <a:rPr lang="en-US" sz="2800" dirty="0"/>
              <a:t>Developed meaningful learning experiences to help students apply content knowledge to real world problems. </a:t>
            </a:r>
            <a:r>
              <a:rPr lang="en-US" sz="2800" b="1" dirty="0"/>
              <a:t>89%,93%</a:t>
            </a:r>
          </a:p>
          <a:p>
            <a:r>
              <a:rPr lang="en-US" sz="2800" b="1" dirty="0"/>
              <a:t>Using Technology to Maximize Student Learning (5 items overall efficacy: 88%,90%)</a:t>
            </a:r>
          </a:p>
          <a:p>
            <a:pPr lvl="1"/>
            <a:r>
              <a:rPr lang="en-US" sz="2800" dirty="0"/>
              <a:t>Facilitated the creation of digital content by students. </a:t>
            </a:r>
            <a:r>
              <a:rPr lang="en-US" sz="2800" b="1" dirty="0"/>
              <a:t>82%, 85%</a:t>
            </a:r>
          </a:p>
          <a:p>
            <a:pPr lvl="1"/>
            <a:r>
              <a:rPr lang="en-US" sz="2800" dirty="0"/>
              <a:t>Created an online learning environment for students which included digital content, personal interaction, and assessment. </a:t>
            </a:r>
            <a:r>
              <a:rPr lang="en-US" sz="2800" b="1" dirty="0"/>
              <a:t>75%, 79%</a:t>
            </a:r>
          </a:p>
          <a:p>
            <a:pPr lvl="1"/>
            <a:r>
              <a:rPr lang="en-US" sz="2800" dirty="0"/>
              <a:t>Integrated digital content into her or his teaching which is pedagogically effective. </a:t>
            </a:r>
            <a:r>
              <a:rPr lang="en-US" sz="2800" b="1" dirty="0"/>
              <a:t>88%, 92%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131" y="6128108"/>
            <a:ext cx="116443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15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1210525"/>
          </a:xfrm>
        </p:spPr>
        <p:txBody>
          <a:bodyPr anchor="t"/>
          <a:lstStyle/>
          <a:p>
            <a:r>
              <a:rPr lang="en-US" b="1" dirty="0"/>
              <a:t>“Did Not Observe”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646" y="2835342"/>
            <a:ext cx="11283884" cy="230226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Raters: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tx1"/>
                </a:solidFill>
              </a:rPr>
              <a:t>Candidate Supervisor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tx1"/>
                </a:solidFill>
              </a:rPr>
              <a:t>Cooperating Teacher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571" y="6121126"/>
            <a:ext cx="116443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34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86603"/>
            <a:ext cx="10355580" cy="1450757"/>
          </a:xfrm>
        </p:spPr>
        <p:txBody>
          <a:bodyPr>
            <a:normAutofit/>
          </a:bodyPr>
          <a:lstStyle/>
          <a:p>
            <a:r>
              <a:rPr lang="en-US" sz="6000" b="1" dirty="0">
                <a:ea typeface="Verdana" panose="020B0604030504040204" pitchFamily="34" charset="0"/>
                <a:cs typeface="Verdana" panose="020B0604030504040204" pitchFamily="34" charset="0"/>
              </a:rPr>
              <a:t>Candidate Supervisor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705" y="2070894"/>
            <a:ext cx="10974605" cy="57626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Categories Most Affected by “Did Not Observe” Responses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705" y="2980690"/>
            <a:ext cx="11007090" cy="3288031"/>
          </a:xfrm>
        </p:spPr>
        <p:txBody>
          <a:bodyPr lIns="0">
            <a:normAutofit/>
          </a:bodyPr>
          <a:lstStyle/>
          <a:p>
            <a:pPr marL="514350" indent="-514350">
              <a:buClrTx/>
              <a:buFont typeface="+mj-lt"/>
              <a:buAutoNum type="arabicPeriod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4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Use Technology to Maximize Student Learning.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sz="4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4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Address Learning Needs of Special Populations.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461" y="6046197"/>
            <a:ext cx="116443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15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“Did Not Observe” Responses”- Candidate Supervisor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461" y="6069330"/>
            <a:ext cx="1164437" cy="4450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51" y="1737360"/>
            <a:ext cx="11473947" cy="3871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6162" y="30034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9495" y="3033589"/>
            <a:ext cx="402371" cy="499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499" y="6069330"/>
            <a:ext cx="9080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Did not observe (DNO)  responses are included in denominator for purpose of recalculation.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DNOs are not added to any disagree response.</a:t>
            </a:r>
          </a:p>
        </p:txBody>
      </p:sp>
    </p:spTree>
    <p:extLst>
      <p:ext uri="{BB962C8B-B14F-4D97-AF65-F5344CB8AC3E}">
        <p14:creationId xmlns:p14="http://schemas.microsoft.com/office/powerpoint/2010/main" val="976955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Accounting for “Did Not Observe” Responses- Candidate Supervisor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711" y="6160770"/>
            <a:ext cx="1164437" cy="445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" y="2023110"/>
            <a:ext cx="10949940" cy="3954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499" y="6069330"/>
            <a:ext cx="9080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Did not observe (DNO)  responses are included in denominator for purpose of recalculation.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DNOs are not added to any disagree response.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23868" y="32711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2788" y="32711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449660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Cooperating Teachers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022929"/>
            <a:ext cx="8722972" cy="57626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Categories Most Affected by “Did Not Observe” Responses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3" y="2884760"/>
            <a:ext cx="10180703" cy="3135041"/>
          </a:xfrm>
        </p:spPr>
        <p:txBody>
          <a:bodyPr>
            <a:norm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sz="4000" dirty="0"/>
              <a:t>Connect Content Knowledge to Real World Problems- Local and Global Issues. 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sz="4000" dirty="0"/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4000" dirty="0"/>
              <a:t>Use Technology to Maximize Student Learning.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401" y="6019801"/>
            <a:ext cx="116443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98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“Did Not Observe” Responses- Cooperating Teacher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333" y="6166846"/>
            <a:ext cx="1164437" cy="445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057400"/>
            <a:ext cx="11407140" cy="3897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499" y="6069330"/>
            <a:ext cx="9080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Did not observe (DNO)  responses are included in denominator for purpose of recalculation.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DNOs are not added to any disagree response.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57880" y="3214540"/>
            <a:ext cx="24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27803" y="3214540"/>
            <a:ext cx="24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53572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“Did Not Observe” Responses- Cooperating Teacher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81" y="6223255"/>
            <a:ext cx="1164437" cy="445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" y="2074165"/>
            <a:ext cx="11258550" cy="4149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" y="6122613"/>
            <a:ext cx="9080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Did not observe (DNO)  responses are included in denominator for purpose of recalculation.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DNOs are not added to any disagree response.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23869" y="30165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47088" y="30165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7941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150882" y="751197"/>
          <a:ext cx="996380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2470" y="5947340"/>
            <a:ext cx="116443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5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864F42-EA0C-4108-95F7-1CD2F80CB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5AB7F8-19C9-4915-8E93-CBA6F7107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2A0F4E-5D50-462B-8228-9F8988480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DA847E-CBF9-47D9-B7B8-A0B878CE6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5DFBF2-7682-42A6-AC25-980C76D01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3571CE-26A5-4770-B7A6-C92F2FCD1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3D5A70-9035-4673-8D30-3467D8779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75348" y="1997241"/>
            <a:ext cx="9974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While we focused mostly on opportunities for growth; we thank you for the excellent work and the improvements reflected in the surveys!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387" y="6058081"/>
            <a:ext cx="1162278" cy="44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78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" y="286604"/>
            <a:ext cx="11832908" cy="571526"/>
          </a:xfrm>
        </p:spPr>
        <p:txBody>
          <a:bodyPr anchor="t">
            <a:normAutofit fontScale="90000"/>
          </a:bodyPr>
          <a:lstStyle/>
          <a:p>
            <a:r>
              <a:rPr lang="en-US" sz="3200" b="1" dirty="0"/>
              <a:t>Statewide: Compiled Efficacy Scores Across Surveys ‘14-’15, ‘15-’16</a:t>
            </a:r>
            <a:br>
              <a:rPr lang="en-US" sz="2000" dirty="0"/>
            </a:br>
            <a:endParaRPr lang="en-US" sz="1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4EC579-C68A-4E3F-BA90-6670EBCCA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572035"/>
              </p:ext>
            </p:extLst>
          </p:nvPr>
        </p:nvGraphicFramePr>
        <p:xfrm>
          <a:off x="603315" y="1348034"/>
          <a:ext cx="10552049" cy="3846860"/>
        </p:xfrm>
        <a:graphic>
          <a:graphicData uri="http://schemas.openxmlformats.org/drawingml/2006/table">
            <a:tbl>
              <a:tblPr/>
              <a:tblGrid>
                <a:gridCol w="4783678">
                  <a:extLst>
                    <a:ext uri="{9D8B030D-6E8A-4147-A177-3AD203B41FA5}">
                      <a16:colId xmlns:a16="http://schemas.microsoft.com/office/drawing/2014/main" val="982662228"/>
                    </a:ext>
                  </a:extLst>
                </a:gridCol>
                <a:gridCol w="720658">
                  <a:extLst>
                    <a:ext uri="{9D8B030D-6E8A-4147-A177-3AD203B41FA5}">
                      <a16:colId xmlns:a16="http://schemas.microsoft.com/office/drawing/2014/main" val="3793959296"/>
                    </a:ext>
                  </a:extLst>
                </a:gridCol>
                <a:gridCol w="745509">
                  <a:extLst>
                    <a:ext uri="{9D8B030D-6E8A-4147-A177-3AD203B41FA5}">
                      <a16:colId xmlns:a16="http://schemas.microsoft.com/office/drawing/2014/main" val="439241430"/>
                    </a:ext>
                  </a:extLst>
                </a:gridCol>
                <a:gridCol w="698914">
                  <a:extLst>
                    <a:ext uri="{9D8B030D-6E8A-4147-A177-3AD203B41FA5}">
                      <a16:colId xmlns:a16="http://schemas.microsoft.com/office/drawing/2014/main" val="3870257265"/>
                    </a:ext>
                  </a:extLst>
                </a:gridCol>
                <a:gridCol w="708233">
                  <a:extLst>
                    <a:ext uri="{9D8B030D-6E8A-4147-A177-3AD203B41FA5}">
                      <a16:colId xmlns:a16="http://schemas.microsoft.com/office/drawing/2014/main" val="1651077603"/>
                    </a:ext>
                  </a:extLst>
                </a:gridCol>
                <a:gridCol w="720658">
                  <a:extLst>
                    <a:ext uri="{9D8B030D-6E8A-4147-A177-3AD203B41FA5}">
                      <a16:colId xmlns:a16="http://schemas.microsoft.com/office/drawing/2014/main" val="552795277"/>
                    </a:ext>
                  </a:extLst>
                </a:gridCol>
                <a:gridCol w="708233">
                  <a:extLst>
                    <a:ext uri="{9D8B030D-6E8A-4147-A177-3AD203B41FA5}">
                      <a16:colId xmlns:a16="http://schemas.microsoft.com/office/drawing/2014/main" val="3191273344"/>
                    </a:ext>
                  </a:extLst>
                </a:gridCol>
                <a:gridCol w="695808">
                  <a:extLst>
                    <a:ext uri="{9D8B030D-6E8A-4147-A177-3AD203B41FA5}">
                      <a16:colId xmlns:a16="http://schemas.microsoft.com/office/drawing/2014/main" val="1715292414"/>
                    </a:ext>
                  </a:extLst>
                </a:gridCol>
                <a:gridCol w="770358">
                  <a:extLst>
                    <a:ext uri="{9D8B030D-6E8A-4147-A177-3AD203B41FA5}">
                      <a16:colId xmlns:a16="http://schemas.microsoft.com/office/drawing/2014/main" val="2120565715"/>
                    </a:ext>
                  </a:extLst>
                </a:gridCol>
              </a:tblGrid>
              <a:tr h="51121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Cooperating Teacher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Candidate Supervisor 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 Candidate 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Out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976197"/>
                  </a:ext>
                </a:extLst>
              </a:tr>
              <a:tr h="25560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2014-2015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2015-2016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2014-2015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2015-2016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2014-2015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2015-2016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2014-2015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2015-2016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905876"/>
                  </a:ext>
                </a:extLst>
              </a:tr>
              <a:tr h="3195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DESIGNING HIGH-QUALITY LEARNING EXPERIENCES</a:t>
                      </a:r>
                    </a:p>
                  </a:txBody>
                  <a:tcPr marL="8886" marR="8886" marT="8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435969"/>
                  </a:ext>
                </a:extLst>
              </a:tr>
              <a:tr h="2990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CRITICAL THINKING</a:t>
                      </a:r>
                    </a:p>
                  </a:txBody>
                  <a:tcPr marL="8886" marR="8886" marT="8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495842"/>
                  </a:ext>
                </a:extLst>
              </a:tr>
              <a:tr h="5853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 CONTENT KNOWLEDGE TO REAL WORLD PROBLEMS AND LOCAL/GLOBAL ISSUES</a:t>
                      </a:r>
                    </a:p>
                  </a:txBody>
                  <a:tcPr marL="8886" marR="8886" marT="8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595510"/>
                  </a:ext>
                </a:extLst>
              </a:tr>
              <a:tr h="2990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TECHNOLOGY TO MAXIMIZE STUDENT LEARNING</a:t>
                      </a:r>
                    </a:p>
                  </a:txBody>
                  <a:tcPr marL="8886" marR="8886" marT="8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035212"/>
                  </a:ext>
                </a:extLst>
              </a:tr>
              <a:tr h="2990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ADDRESS THE LEARNING NEEDS OF SPECIAL POPULATIONS</a:t>
                      </a:r>
                    </a:p>
                  </a:txBody>
                  <a:tcPr marL="8886" marR="8886" marT="8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129973"/>
                  </a:ext>
                </a:extLst>
              </a:tr>
              <a:tr h="3195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SUPPORTIVE LEARNING ENVIRONMENTS</a:t>
                      </a:r>
                    </a:p>
                  </a:txBody>
                  <a:tcPr marL="8886" marR="8886" marT="8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933177"/>
                  </a:ext>
                </a:extLst>
              </a:tr>
              <a:tr h="3195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USE OF ASSESSMENTS AND DATA</a:t>
                      </a:r>
                    </a:p>
                  </a:txBody>
                  <a:tcPr marL="8886" marR="8886" marT="8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378465"/>
                  </a:ext>
                </a:extLst>
              </a:tr>
              <a:tr h="319507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SURVEY MEAN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381883"/>
                  </a:ext>
                </a:extLst>
              </a:tr>
              <a:tr h="3195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8886" marR="8886" marT="8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3561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3067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3201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8886" marR="8886" marT="8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48384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5909DEF-26DF-434B-8DD5-E1EA896A1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5821" y="5903956"/>
            <a:ext cx="116443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73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Survey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/>
              <a:t>Accurate EPI contact information – Imperative 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/>
              <a:t>Accurate participant rostering- Through Validation Process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/>
              <a:t>Informed and engaged survey participants 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/>
              <a:t>Increase response rate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461" y="6086836"/>
            <a:ext cx="116443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79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Topics for Small Group Discussions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713548"/>
            <a:ext cx="10515600" cy="4618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arenR"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Addressing needs of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English Learners </a:t>
            </a:r>
            <a:endParaRPr lang="en-US" sz="3300" noProof="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514350" indent="-514350">
              <a:buAutoNum type="arabicParenR"/>
              <a:defRPr/>
            </a:pPr>
            <a:r>
              <a:rPr kumimoji="0" lang="en-US" sz="330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Addressing needs of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special education students</a:t>
            </a:r>
          </a:p>
          <a:p>
            <a:pPr marL="514350" indent="-514350">
              <a:buAutoNum type="arabicParenR"/>
              <a:defRPr/>
            </a:pPr>
            <a:r>
              <a:rPr lang="en-US" sz="3300" noProof="0" dirty="0">
                <a:solidFill>
                  <a:sysClr val="windowText" lastClr="000000"/>
                </a:solidFill>
                <a:latin typeface="Calibri" panose="020F0502020204030204"/>
              </a:rPr>
              <a:t>Addressing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technology for instruction</a:t>
            </a:r>
          </a:p>
          <a:p>
            <a:pPr marL="514350" indent="-514350">
              <a:buAutoNum type="arabicParenR"/>
              <a:defRPr/>
            </a:pPr>
            <a:r>
              <a:rPr lang="en-US" sz="3300" dirty="0">
                <a:solidFill>
                  <a:sysClr val="windowText" lastClr="000000"/>
                </a:solidFill>
                <a:latin typeface="Calibri" panose="020F0502020204030204"/>
              </a:rPr>
              <a:t>Challenge of </a:t>
            </a:r>
            <a:r>
              <a:rPr lang="en-US" sz="3300" b="1" dirty="0">
                <a:solidFill>
                  <a:sysClr val="windowText" lastClr="000000"/>
                </a:solidFill>
                <a:latin typeface="Calibri" panose="020F0502020204030204"/>
              </a:rPr>
              <a:t>“Did not observe”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indent="0">
              <a:buNone/>
              <a:defRPr/>
            </a:pPr>
            <a:endParaRPr lang="en-US" sz="33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indent="0">
              <a:buNone/>
              <a:defRPr/>
            </a:pPr>
            <a:r>
              <a:rPr lang="en-US" sz="3300" dirty="0">
                <a:solidFill>
                  <a:sysClr val="windowText" lastClr="000000"/>
                </a:solidFill>
                <a:latin typeface="Calibri" panose="020F0502020204030204"/>
              </a:rPr>
              <a:t>See Google Doc and/or group handout for guiding questions.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421" y="6006826"/>
            <a:ext cx="116443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01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Break Out Reminders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Learners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 Education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Technology for Instruction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 Not Observe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Out Surveys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141" y="6176963"/>
            <a:ext cx="116443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58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831" y="6098266"/>
            <a:ext cx="116443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3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Michigan’s Teacher Preparation: Survey Data Overview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619" y="4949371"/>
            <a:ext cx="2208061" cy="846517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4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Purpose of 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170" y="1845734"/>
            <a:ext cx="9795510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Identify, report and assist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Recognize excellent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Share data to increase awareness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Share data to inform practice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Problem-solve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Facilitate feedback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Encourage collaboration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402" y="4949371"/>
            <a:ext cx="1162278" cy="44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Collection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124222"/>
            <a:ext cx="10211984" cy="3895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2014-2015 and 2015-2016 surveys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</a:t>
            </a:r>
          </a:p>
          <a:p>
            <a:pPr lvl="2">
              <a:buClr>
                <a:srgbClr val="B31166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Teacher Candidates (TC)</a:t>
            </a:r>
          </a:p>
          <a:p>
            <a:pPr lvl="2">
              <a:buClr>
                <a:srgbClr val="B31166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Candidate Supervisors (CS)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Cooperating Teachers (CT)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Year-Out Teachers(YO)</a:t>
            </a:r>
          </a:p>
          <a:p>
            <a:pPr lvl="2"/>
            <a:endParaRPr lang="en-US" sz="2200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461" y="6019800"/>
            <a:ext cx="116443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8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723" y="286603"/>
            <a:ext cx="10508565" cy="145075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Portfolio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905000"/>
            <a:ext cx="9989296" cy="4644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When &amp; What:</a:t>
            </a:r>
          </a:p>
          <a:p>
            <a:pPr marL="0" indent="0">
              <a:buNone/>
            </a:pPr>
            <a:r>
              <a:rPr lang="en-US" sz="2800" b="1" dirty="0"/>
              <a:t>Two (2) Collection Periods, Annually-Fall/Winter &amp; Spring/Summer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800" dirty="0"/>
              <a:t>Teacher Candidates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800" dirty="0"/>
              <a:t>Candidate Supervisors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800" dirty="0"/>
              <a:t>Cooperating Teachers 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One (1) Collection Period, Annually-Spring/Summer</a:t>
            </a:r>
          </a:p>
          <a:p>
            <a:pPr lvl="1"/>
            <a:r>
              <a:rPr lang="en-US" sz="2800" dirty="0"/>
              <a:t>Year-Out Teachers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149" y="5932351"/>
            <a:ext cx="1162278" cy="44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5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876300"/>
            <a:ext cx="120586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6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249" y="286603"/>
            <a:ext cx="10480431" cy="145075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Goals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49363" y="2265078"/>
            <a:ext cx="9436179" cy="390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Improvement</a:t>
            </a:r>
          </a:p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Engagement</a:t>
            </a:r>
          </a:p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Diagnostic for Technical Support </a:t>
            </a:r>
          </a:p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for Accreditation </a:t>
            </a:r>
          </a:p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Accountability–”Identify and Assist”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541" y="5949405"/>
            <a:ext cx="1162278" cy="44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372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3695</TotalTime>
  <Words>1353</Words>
  <Application>Microsoft Office PowerPoint</Application>
  <PresentationFormat>Widescreen</PresentationFormat>
  <Paragraphs>417</Paragraphs>
  <Slides>35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Verdana</vt:lpstr>
      <vt:lpstr>Wingdings</vt:lpstr>
      <vt:lpstr>Wingdings 3</vt:lpstr>
      <vt:lpstr>Retrospect</vt:lpstr>
      <vt:lpstr>Office Theme</vt:lpstr>
      <vt:lpstr>DARTEP  </vt:lpstr>
      <vt:lpstr>MDE System and Data Use</vt:lpstr>
      <vt:lpstr>PowerPoint Presentation</vt:lpstr>
      <vt:lpstr>Michigan’s Teacher Preparation: Survey Data Overview</vt:lpstr>
      <vt:lpstr>Purpose of Surveys</vt:lpstr>
      <vt:lpstr>Data Collection Method</vt:lpstr>
      <vt:lpstr>Survey Portfolio </vt:lpstr>
      <vt:lpstr>PowerPoint Presentation</vt:lpstr>
      <vt:lpstr>Survey Goals</vt:lpstr>
      <vt:lpstr>Statewide: Compiled Efficacy Scores Across Surveys  </vt:lpstr>
      <vt:lpstr>Statewide: Compiled Efficacy Scores Across Cohort</vt:lpstr>
      <vt:lpstr>Overview</vt:lpstr>
      <vt:lpstr>Statewide: Pattern of Compiled Efficacy Scores Across Surveys </vt:lpstr>
      <vt:lpstr>Statewide: Rank Order of Compiled Efficacy Scores Across Surveys</vt:lpstr>
      <vt:lpstr>Teacher Candidate Survey </vt:lpstr>
      <vt:lpstr>Teacher Candidate: Two Low Score Categories and Corresponding  Efficacies ‘14-’15, ’15-’16</vt:lpstr>
      <vt:lpstr>Year-Out Survey </vt:lpstr>
      <vt:lpstr>Year-Out: Two Low Score Categories and Corresponding  Efficacies ‘14-’15, ’15-’16</vt:lpstr>
      <vt:lpstr>Candidate Supervisor Survey </vt:lpstr>
      <vt:lpstr>Candidate Supervisor: Two Low Score Categories and Corresponding  Efficacies ‘14-’15, ’15-’16</vt:lpstr>
      <vt:lpstr>Cooperating Teacher Survey</vt:lpstr>
      <vt:lpstr>Cooperating Teacher: Two Low Score Categories and Corresponding  Efficacies ‘14-’15, ’15-’16</vt:lpstr>
      <vt:lpstr>“Did Not Observe”</vt:lpstr>
      <vt:lpstr>Candidate Supervisor</vt:lpstr>
      <vt:lpstr>Accounting for “Did Not Observe” Responses”- Candidate Supervisor</vt:lpstr>
      <vt:lpstr>Accounting for “Did Not Observe” Responses- Candidate Supervisor</vt:lpstr>
      <vt:lpstr>Cooperating Teachers</vt:lpstr>
      <vt:lpstr>Accounting for “Did Not Observe” Responses- Cooperating Teacher</vt:lpstr>
      <vt:lpstr>Accounting for “Did Not Observe” Responses- Cooperating Teacher</vt:lpstr>
      <vt:lpstr>PowerPoint Presentation</vt:lpstr>
      <vt:lpstr>Statewide: Compiled Efficacy Scores Across Surveys ‘14-’15, ‘15-’16 </vt:lpstr>
      <vt:lpstr>Survey Management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for Presentation</dc:title>
  <dc:creator>Hicks, Preston (MDE)</dc:creator>
  <cp:lastModifiedBy>Hicks, Preston (MDE)</cp:lastModifiedBy>
  <cp:revision>243</cp:revision>
  <cp:lastPrinted>2017-02-01T22:21:01Z</cp:lastPrinted>
  <dcterms:created xsi:type="dcterms:W3CDTF">2017-01-23T00:20:26Z</dcterms:created>
  <dcterms:modified xsi:type="dcterms:W3CDTF">2017-12-05T18:44:16Z</dcterms:modified>
</cp:coreProperties>
</file>