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  <p:cmAuthor id="1" name="Donna Fiebelkorn" initials="" lastIdx="1" clrIdx="1"/>
  <p:cmAuthor id="2" name="Beth Grzelak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BC01957-9371-426E-BEAD-A3459C548873}">
  <a:tblStyle styleId="{DBC01957-9371-426E-BEAD-A3459C548873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DEDED"/>
          </a:solidFill>
        </a:fill>
      </a:tcStyle>
    </a:wholeTbl>
    <a:band1H>
      <a:tcStyle>
        <a:tcBdr/>
        <a:fill>
          <a:solidFill>
            <a:srgbClr val="DADAD8"/>
          </a:solidFill>
        </a:fill>
      </a:tcStyle>
    </a:band1H>
    <a:band1V>
      <a:tcStyle>
        <a:tcBdr/>
        <a:fill>
          <a:solidFill>
            <a:srgbClr val="DADAD8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28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4-01T14:49:53.542" idx="1">
    <p:pos x="6000" y="0"/>
    <p:text>But then almost immediately, Stevie Chepko said this recommendation/requirement was a myth
-Beth Grzelak</p:text>
  </p:cm>
  <p:cm authorId="0" dt="2017-04-01T14:31:22.092" idx="2">
    <p:pos x="6000" y="100"/>
    <p:text>Do we talk about content validity now, in terms of if it comes from another source, but has been modified in any way, it is no longer valid?
-Beth Grzelak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05T02:34:38.428" idx="1">
    <p:pos x="6000" y="0"/>
    <p:text>Thought this would provide transition to additional institution-specific support and work</p:text>
  </p:cm>
  <p:cm authorId="2" dt="2017-04-05T02:34:38.428" idx="1">
    <p:pos x="6000" y="100"/>
    <p:text>Good idea!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52633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15127" y="1788453"/>
            <a:ext cx="8361228" cy="2098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7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679906" y="3956278"/>
            <a:ext cx="6831672" cy="1086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2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752858" y="6453385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84053" y="6453385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9830682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8" name="Shape 18"/>
          <p:cNvGrpSpPr/>
          <p:nvPr/>
        </p:nvGrpSpPr>
        <p:grpSpPr>
          <a:xfrm>
            <a:off x="752858" y="744468"/>
            <a:ext cx="10674116" cy="5349670"/>
            <a:chOff x="752858" y="744468"/>
            <a:chExt cx="10674116" cy="5349670"/>
          </a:xfrm>
        </p:grpSpPr>
        <p:sp>
          <p:nvSpPr>
            <p:cNvPr id="19" name="Shape 19"/>
            <p:cNvSpPr/>
            <p:nvPr/>
          </p:nvSpPr>
          <p:spPr>
            <a:xfrm>
              <a:off x="8151961" y="1685651"/>
              <a:ext cx="3275012" cy="44084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13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109512"/>
                  </a:lnTo>
                  <a:lnTo>
                    <a:pt x="105132" y="109524"/>
                  </a:lnTo>
                  <a:lnTo>
                    <a:pt x="1051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Shape 20"/>
            <p:cNvSpPr/>
            <p:nvPr/>
          </p:nvSpPr>
          <p:spPr>
            <a:xfrm rot="10800000">
              <a:off x="752858" y="744468"/>
              <a:ext cx="3275668" cy="44084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134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23" y="120000"/>
                  </a:lnTo>
                  <a:cubicBezTo>
                    <a:pt x="-23" y="116376"/>
                    <a:pt x="47" y="113124"/>
                    <a:pt x="0" y="109500"/>
                  </a:cubicBezTo>
                  <a:lnTo>
                    <a:pt x="105134" y="109536"/>
                  </a:lnTo>
                  <a:lnTo>
                    <a:pt x="105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4386262" y="-719137"/>
            <a:ext cx="3571874" cy="960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65025" y="1301359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89000"/>
              </a:lnSpc>
              <a:spcBef>
                <a:spcPts val="0"/>
              </a:spcBef>
              <a:buClr>
                <a:schemeClr val="lt2"/>
              </a:buClr>
              <a:buFont typeface="Source Sans Pro"/>
              <a:buNone/>
              <a:defRPr sz="7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2000" b="0" i="1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600" b="0" i="1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600" b="0" i="1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600" b="0" i="1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Font typeface="Source Sans Pro"/>
              <a:buNone/>
              <a:defRPr sz="1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38908" y="6453385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584311" y="6453385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9830682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" name="Shape 38" title="Crop Mark"/>
          <p:cNvSpPr/>
          <p:nvPr/>
        </p:nvSpPr>
        <p:spPr>
          <a:xfrm>
            <a:off x="8151961" y="1685651"/>
            <a:ext cx="3275012" cy="4408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5134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9629"/>
                </a:lnTo>
                <a:lnTo>
                  <a:pt x="105134" y="109629"/>
                </a:lnTo>
                <a:lnTo>
                  <a:pt x="10513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5" cy="358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5" cy="358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3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3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 title="Background Shape"/>
          <p:cNvSpPr/>
          <p:nvPr/>
        </p:nvSpPr>
        <p:spPr>
          <a:xfrm>
            <a:off x="0" y="375"/>
            <a:ext cx="5303520" cy="68576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4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256019" y="685800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723900" y="2856343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2390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205944" y="6453385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9883139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7" name="Shape 67" title="Divider Bar"/>
          <p:cNvSpPr/>
          <p:nvPr/>
        </p:nvSpPr>
        <p:spPr>
          <a:xfrm>
            <a:off x="5303519" y="375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 title="Background Shape"/>
          <p:cNvSpPr/>
          <p:nvPr/>
        </p:nvSpPr>
        <p:spPr>
          <a:xfrm>
            <a:off x="0" y="375"/>
            <a:ext cx="5303520" cy="68576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4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5532119" y="0"/>
            <a:ext cx="6659879" cy="685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23900" y="2855967"/>
            <a:ext cx="3855720" cy="30114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Clr>
                <a:schemeClr val="dk2"/>
              </a:buClr>
              <a:buFont typeface="Source Sans Pro"/>
              <a:buNone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Font typeface="Source Sans Pro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2390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2205944" y="6453385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9883139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Shape 76" title="Divider Bar"/>
          <p:cNvSpPr/>
          <p:nvPr/>
        </p:nvSpPr>
        <p:spPr>
          <a:xfrm>
            <a:off x="5303519" y="375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84048" marR="0" lvl="0" indent="-257048" algn="l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667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794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21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390650" y="6453385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93564" y="6453385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9472735" y="6453385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" name="Shape 11" title="Side bar"/>
          <p:cNvSpPr/>
          <p:nvPr/>
        </p:nvSpPr>
        <p:spPr>
          <a:xfrm>
            <a:off x="478095" y="375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omments" Target="../comments/commen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1915125" y="1358224"/>
            <a:ext cx="8361300" cy="303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7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EVALUATING </a:t>
            </a:r>
            <a:r>
              <a:rPr lang="en-US" sz="72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72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72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EPP</a:t>
            </a:r>
            <a:r>
              <a:rPr lang="en-US" sz="7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-CREATED ASSESSMENTS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2712898" y="4563383"/>
            <a:ext cx="6831672" cy="1086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Donna Fiebelkorn, Lake Superior State University</a:t>
            </a:r>
          </a:p>
          <a:p>
            <a:pPr marL="0" marR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Beth Grzelak, Eastern Michigan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032234" y="120191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Section 6.  Survey Content</a:t>
            </a:r>
          </a:p>
        </p:txBody>
      </p:sp>
      <p:graphicFrame>
        <p:nvGraphicFramePr>
          <p:cNvPr id="148" name="Shape 148"/>
          <p:cNvGraphicFramePr/>
          <p:nvPr/>
        </p:nvGraphicFramePr>
        <p:xfrm>
          <a:off x="919112" y="763572"/>
          <a:ext cx="10991650" cy="6094425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3223975"/>
                <a:gridCol w="4364600"/>
                <a:gridCol w="3403075"/>
              </a:tblGrid>
              <a:tr h="609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Questions or topics are not aligned with EPP mission or standards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Individual item are ambiguous or include more than one subject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There are numerous leading questions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Items are stated as opinions rather than as behaviors or practices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Dispositions surveys provide no e</a:t>
                      </a: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vidence of a relationship to effective teaching.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600" b="1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6</a:t>
                      </a:r>
                      <a:r>
                        <a:rPr lang="en-US" sz="18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  </a:t>
                      </a:r>
                      <a:r>
                        <a:rPr lang="en-US" sz="1800" b="1" u="none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Survey Content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Questions or topics are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explicitly aligned with aspects of the EPP’s mission and also CAEP, InTASC</a:t>
                      </a: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, national/professional, and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state standards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Individual items 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have a single subject;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language is unambiguous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Leading questions are avoided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Items are stated in terms of behaviors or practices instead of opinions, whenever possible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Surveys of dispositions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make clear to candidates how the survey is related to effective teaching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0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Scoring is anchored in performance or behavior demonstrably related to teaching practice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Dispositions surveys make an explicit connection to effective teaching</a:t>
                      </a:r>
                    </a:p>
                    <a:p>
                      <a:pPr marL="0" marR="0" lvl="0" indent="0" algn="l" rtl="0">
                        <a:spcBef>
                          <a:spcPts val="600"/>
                        </a:spcBef>
                        <a:buSzPct val="25000"/>
                        <a:buNone/>
                      </a:pPr>
                      <a:endParaRPr sz="1800" b="1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032234" y="120191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Section 7.  Survey Data Quality</a:t>
            </a:r>
          </a:p>
        </p:txBody>
      </p:sp>
      <p:graphicFrame>
        <p:nvGraphicFramePr>
          <p:cNvPr id="154" name="Shape 154"/>
          <p:cNvGraphicFramePr/>
          <p:nvPr/>
        </p:nvGraphicFramePr>
        <p:xfrm>
          <a:off x="919112" y="763572"/>
          <a:ext cx="10991650" cy="6060800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3223975"/>
                <a:gridCol w="4364600"/>
                <a:gridCol w="3403075"/>
              </a:tblGrid>
              <a:tr h="6060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Scaled choices are numbers only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, without qualitative description linked with the item under investigation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Limited or no feedback provided to </a:t>
                      </a: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EPP for improvement purposes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 evidence that questions</a:t>
                      </a: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/items have been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piloted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600" b="1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7</a:t>
                      </a:r>
                      <a:r>
                        <a:rPr lang="en-US" sz="1800" b="1" u="none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 Survey </a:t>
                      </a:r>
                      <a:r>
                        <a:rPr lang="en-US" sz="18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Data Quality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Scaled choices are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qualitatively defined using specific criteria aligned with key attributes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Feedback provided 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 the EPP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actionable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EPP provides evidence that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questions are piloted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to determine that candidates interpret them as intended and modifications are made, if called for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0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EPP provides evidence of survey construct validity derived from its own or accessed research studies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 dirty="0"/>
              <a:t>And then . . 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3600" dirty="0"/>
              <a:t>Holistic Evaluation of EPP-Created Assessments</a:t>
            </a:r>
          </a:p>
          <a:p>
            <a:pPr marL="384048" lvl="0" indent="-326898" rtl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 dirty="0"/>
              <a:t>Criteria evaluated during stages of accreditation review and decision-making: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371600" y="3221273"/>
            <a:ext cx="9601200" cy="281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</a:pPr>
            <a:r>
              <a:rPr lang="en-US" sz="3000" dirty="0"/>
              <a:t>EPP provides evidence that data are compiled and tabulated accurately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-US" sz="3000" dirty="0"/>
              <a:t>Interpretations of assessment results are appropriate for items and resulting data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-US" sz="3000" dirty="0"/>
              <a:t>Results from successive administrations are compared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/>
              <a:t>Data</a:t>
            </a: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Validity Example: Sufficient?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CAEP Training Example: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This observation rubric has “face validity” because all  of the stakeholders (supervising faculty, program faculty, mentors and principals) agreed, after modifications,  that it was measuring good teaching.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endParaRPr sz="2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Data Reliability Example: Sufficient?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CAEP Training Example:</a:t>
            </a:r>
          </a:p>
          <a:p>
            <a:pPr marL="0" marR="0" lvl="0" indent="0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 have not yet determined inter-rater reliability for this assessment but plan to conduct a series of  faculty meetings in which faculty observe videos of candidates in their teaching residency, complete the  observation rubric individually and then discuss differences in ratings. Inter-rater reliability will be determined and differences discussed in order to ensure consistency across raters.</a:t>
            </a:r>
          </a:p>
          <a:p>
            <a:pPr marL="384048" marR="0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None/>
            </a:pPr>
            <a:endParaRPr sz="2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1371600" y="947680"/>
            <a:ext cx="1003160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dirty="0"/>
              <a:t>Opportunities for Continued Discussion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2283300" y="2213625"/>
            <a:ext cx="9601200" cy="327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Open Space Topic?</a:t>
            </a:r>
          </a:p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endParaRPr sz="3600"/>
          </a:p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Team Work?</a:t>
            </a:r>
          </a:p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endParaRPr sz="3600"/>
          </a:p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Other?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40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Goals for today’s session:	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371600" y="1638300"/>
            <a:ext cx="10671000" cy="424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4048" marR="0" lvl="0" indent="-460247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Introduce the CAEP </a:t>
            </a:r>
            <a:r>
              <a:rPr lang="en-US" sz="3600"/>
              <a:t>Evaluation</a:t>
            </a: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3600"/>
              <a:t>Framework</a:t>
            </a:r>
          </a:p>
          <a:p>
            <a:pPr marL="384048" marR="0" lvl="0" indent="-46024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Provide the opportunity for participants to engage with the </a:t>
            </a:r>
            <a:r>
              <a:rPr lang="en-US" sz="3600"/>
              <a:t>Evaluation Framework</a:t>
            </a:r>
          </a:p>
          <a:p>
            <a:pPr marL="384048" marR="0" lvl="0" indent="-46024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Discuss validity and reliability from the CAEP perspective</a:t>
            </a:r>
          </a:p>
          <a:p>
            <a:pPr marL="384048" marR="0" lvl="0" indent="-460247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 &amp; 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125203" y="509600"/>
            <a:ext cx="9601200" cy="64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 dirty="0"/>
              <a:t>Evaluation Framework focuses on: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308492" y="1007975"/>
            <a:ext cx="10883508" cy="562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None/>
            </a:pPr>
            <a:r>
              <a:rPr lang="en-US" sz="3000" i="1" dirty="0"/>
              <a:t>Relevancy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1</a:t>
            </a:r>
            <a:r>
              <a:rPr lang="en-US" sz="3000" i="1" dirty="0"/>
              <a:t>.  </a:t>
            </a:r>
            <a:r>
              <a:rPr lang="en-US" sz="3000" dirty="0"/>
              <a:t>Administration and Purpose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2.  Content of Assessment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None/>
            </a:pPr>
            <a:r>
              <a:rPr lang="en-US" sz="3000" i="1" dirty="0"/>
              <a:t>Reliability and </a:t>
            </a:r>
            <a:r>
              <a:rPr lang="en-US" sz="3000" i="1" dirty="0" err="1"/>
              <a:t>Actionability</a:t>
            </a:r>
            <a:endParaRPr lang="en-US" sz="3000" i="1" dirty="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3.</a:t>
            </a:r>
            <a:r>
              <a:rPr lang="en-US" sz="3000" i="1" dirty="0"/>
              <a:t>  </a:t>
            </a:r>
            <a:r>
              <a:rPr lang="en-US" sz="3000" dirty="0"/>
              <a:t>Scoring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None/>
            </a:pPr>
            <a:r>
              <a:rPr lang="en-US" sz="3000" i="1" dirty="0"/>
              <a:t>Quality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4.  Data Reliability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5.  Data Validity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6.  Survey Content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7.  Survey Data Quality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None/>
            </a:pPr>
            <a:endParaRPr sz="18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None/>
            </a:pPr>
            <a:r>
              <a:rPr lang="en-US" sz="1800" b="1" i="1" dirty="0"/>
              <a:t>Note:</a:t>
            </a:r>
            <a:r>
              <a:rPr lang="en-US" sz="1800" i="1" dirty="0"/>
              <a:t>  For Survey Instruments, use Sections 1, 2, 6, and 7 only. All others, use Sections 1, 2, 3, 4, and 5.</a:t>
            </a:r>
          </a:p>
          <a:p>
            <a:pPr marL="384048" marR="0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None/>
            </a:pPr>
            <a:endParaRPr sz="20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07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Briefly, about the work we have done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371600" y="1383324"/>
            <a:ext cx="9601200" cy="523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4048" marR="0" lvl="0" indent="-384048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Between us, we have reviewed assessments from</a:t>
            </a:r>
            <a:r>
              <a:rPr lang="en-US" sz="2400"/>
              <a:t> nine </a:t>
            </a: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programs, public and </a:t>
            </a:r>
            <a:r>
              <a:rPr lang="en-US" sz="2400"/>
              <a:t>private, small and medium.  </a:t>
            </a:r>
          </a:p>
          <a:p>
            <a:pPr marL="0" marR="0" lvl="0" indent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84048" marR="0" lvl="0" indent="-384048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400"/>
              <a:t>N</a:t>
            </a: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 one assessment, from an</a:t>
            </a:r>
            <a:r>
              <a:rPr lang="en-US" sz="2400"/>
              <a:t>y EPP,</a:t>
            </a: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met the ‘Sufficient’ level as defined by the CAEP </a:t>
            </a:r>
            <a:r>
              <a:rPr lang="en-US" sz="2400"/>
              <a:t>Evaluation Framework</a:t>
            </a:r>
          </a:p>
          <a:p>
            <a:pPr marL="914400" marR="0" lvl="1" indent="-393700" algn="l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–"/>
            </a:pPr>
            <a:r>
              <a:rPr lang="en-US" sz="2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each case, we worked in teams of 2-3 </a:t>
            </a:r>
          </a:p>
          <a:p>
            <a:pPr marL="1371600" marR="0" lvl="2" indent="-419100" algn="l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400"/>
              <a:t>I</a:t>
            </a: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nitially independently, and then </a:t>
            </a:r>
            <a:r>
              <a:rPr lang="en-US" sz="2400"/>
              <a:t>with team members</a:t>
            </a: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reconcile discrepancies. </a:t>
            </a:r>
          </a:p>
          <a:p>
            <a:pPr marL="1371600" marR="0" lvl="2" indent="-419100" algn="l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review team’s report was then reviewed and accepted by CAEP staff member.</a:t>
            </a:r>
          </a:p>
          <a:p>
            <a:pPr marL="384048" marR="0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Source Sans Pro"/>
              <a:buChar char="■"/>
            </a:pP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Before we discuss the issues we saw, let’s introduce you to the CAEP </a:t>
            </a:r>
            <a:r>
              <a:rPr lang="en-US" sz="2400"/>
              <a:t>Evaluation Framework</a:t>
            </a:r>
            <a:r>
              <a:rPr lang="en-US"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032234" y="120191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Section</a:t>
            </a:r>
            <a:r>
              <a:rPr lang="en-US" sz="3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1.  Administration and Purpose</a:t>
            </a:r>
          </a:p>
        </p:txBody>
      </p:sp>
      <p:graphicFrame>
        <p:nvGraphicFramePr>
          <p:cNvPr id="118" name="Shape 118"/>
          <p:cNvGraphicFramePr/>
          <p:nvPr/>
        </p:nvGraphicFramePr>
        <p:xfrm>
          <a:off x="900259" y="763572"/>
          <a:ext cx="11010500" cy="5773925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3360650"/>
                <a:gridCol w="4303325"/>
                <a:gridCol w="3346525"/>
              </a:tblGrid>
              <a:tr h="5773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 u="sng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1" u="sng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Use or purpose are ambiguous or vague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buClr>
                          <a:srgbClr val="FFFF00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There is limited or no basis for reviewers to know what information is given to candidates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Instructions given to candidates are incomplete or misleading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buClr>
                          <a:srgbClr val="FFFF00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criterion for success is not provided or is not clear.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1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1. ADMINISTRATION AND PURPOSE (informs relevancy)</a:t>
                      </a:r>
                    </a:p>
                    <a:p>
                      <a:pPr marL="457200" marR="0" lvl="0" indent="-33020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point or points when the assessment is administered during the preparation program are explicit</a:t>
                      </a:r>
                    </a:p>
                    <a:p>
                      <a:pPr marL="457200" marR="0" lvl="0" indent="-33020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purpose of the assessment and its use in candidate monitoring or decisions on progression are specified and appropriate</a:t>
                      </a:r>
                    </a:p>
                    <a:p>
                      <a:pPr marL="457200" marR="0" lvl="0" indent="-33020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Instructions provided to candidates (or respondents to surveys) about what they are expected to do are informative and unambiguous.</a:t>
                      </a:r>
                    </a:p>
                    <a:p>
                      <a:pPr marL="457200" marR="0" lvl="0" indent="-33020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basis for judgment (criterion for success, or what is “good enough”) is made explicit for candidates (or respondents to surveys).</a:t>
                      </a:r>
                    </a:p>
                    <a:p>
                      <a:pPr marL="457200" marR="0" lvl="0" indent="-33020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Evaluation categories or assessment tasks are </a:t>
                      </a: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aligned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to CAEP, InTASC, national/pro</a:t>
                      </a: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fessional and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state standards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1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Purpose of assessment and use in candidate monitoring or decisions are consequential</a:t>
                      </a:r>
                    </a:p>
                    <a:p>
                      <a:pPr marL="457200" lvl="0" indent="-330200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Candidate progression is monitored and information used for mentoring</a:t>
                      </a:r>
                    </a:p>
                    <a:p>
                      <a:pPr marL="457200" lvl="0" indent="-330200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Candidates are informed how the instrument results are used in reaching conclusions about their status and/or progression</a:t>
                      </a:r>
                    </a:p>
                    <a:p>
                      <a:pPr marR="0" lvl="0" algn="l" rtl="0">
                        <a:spcBef>
                          <a:spcPts val="0"/>
                        </a:spcBef>
                        <a:buNone/>
                      </a:pPr>
                      <a:endParaRPr sz="1600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 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900259" y="0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 dirty="0"/>
              <a:t>Section 2.  Content of Assessment</a:t>
            </a:r>
          </a:p>
        </p:txBody>
      </p:sp>
      <p:graphicFrame>
        <p:nvGraphicFramePr>
          <p:cNvPr id="124" name="Shape 124"/>
          <p:cNvGraphicFramePr/>
          <p:nvPr>
            <p:extLst>
              <p:ext uri="{D42A27DB-BD31-4B8C-83A1-F6EECF244321}">
                <p14:modId xmlns:p14="http://schemas.microsoft.com/office/powerpoint/2010/main" val="4001224721"/>
              </p:ext>
            </p:extLst>
          </p:nvPr>
        </p:nvGraphicFramePr>
        <p:xfrm>
          <a:off x="900259" y="576138"/>
          <a:ext cx="11010500" cy="6180384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2993000"/>
                <a:gridCol w="4670975"/>
                <a:gridCol w="3346525"/>
              </a:tblGrid>
              <a:tr h="618038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 u="sng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 alignment with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 . .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standards is incomplete, absent or only vagu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ely related to the content of standards being evaluated. 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fail to reflect the degree of difficulty described in the standards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not described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are ambiguous, or in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clude only headings.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Higher level </a:t>
                      </a:r>
                      <a:r>
                        <a:rPr lang="en-US" sz="1600" dirty="0" smtClean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functioning</a:t>
                      </a:r>
                      <a:r>
                        <a:rPr lang="en-US" sz="1600" baseline="0" dirty="0" smtClean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. . . </a:t>
                      </a:r>
                      <a:r>
                        <a:rPr lang="en-US" sz="1600" dirty="0" smtClean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not apparent in the indicators.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Many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require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judgment of candidate proficiencies that are of limited importance in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 . .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standard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R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2. 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CONTENT OF ASSESSMENT (informs relevancy)</a:t>
                      </a:r>
                    </a:p>
                    <a:p>
                      <a:pPr marR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assess explicitly identified aspects of CAEP, </a:t>
                      </a:r>
                      <a:r>
                        <a:rPr lang="en-US" sz="1600" b="1" dirty="0" err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InTASC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, national/professional and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state standards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reflect the degree of difficulty or level of effort described in the standards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unambiguously describe the proficiencies to be evaluated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When the standards being informed address higher level functioning, the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require higher levels of intellectual behavior (e.g., create, evaluate, analyze, &amp; apply). For example . . .  </a:t>
                      </a:r>
                    </a:p>
                    <a:p>
                      <a:pPr marL="457200" marR="0" lvl="0" indent="-330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Most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(at least those comprising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80% of the total score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) require observers to 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judge consequential attributes of candidate proficiencies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 the </a:t>
                      </a:r>
                      <a:r>
                        <a:rPr lang="en-US" sz="1600" b="1" dirty="0" smtClean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standards</a:t>
                      </a:r>
                      <a:endParaRPr sz="1600" dirty="0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R="0" lvl="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[Note:  the word “indicators” is used as a generic term for assessment items . . .]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sng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Almost all evaluation categories or tasks (at least those comprising 95% of the total score) require observers to judge consequential attributes of candidate proficiencies in the standards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032234" y="120191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Section 3.  Scoring</a:t>
            </a:r>
          </a:p>
        </p:txBody>
      </p:sp>
      <p:graphicFrame>
        <p:nvGraphicFramePr>
          <p:cNvPr id="130" name="Shape 130"/>
          <p:cNvGraphicFramePr/>
          <p:nvPr>
            <p:extLst>
              <p:ext uri="{D42A27DB-BD31-4B8C-83A1-F6EECF244321}">
                <p14:modId xmlns:p14="http://schemas.microsoft.com/office/powerpoint/2010/main" val="2381280791"/>
              </p:ext>
            </p:extLst>
          </p:nvPr>
        </p:nvGraphicFramePr>
        <p:xfrm>
          <a:off x="900259" y="763572"/>
          <a:ext cx="11010500" cy="6248411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2993000"/>
                <a:gridCol w="4670975"/>
                <a:gridCol w="3346525"/>
              </a:tblGrid>
              <a:tr h="5773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Rating scales are used in lieu of rubrics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; e.g., “level 1= significantly below expectation”  “level 4 = significantly above expectation”.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PLDs do not align with indicators.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PLDs do not represent developmental progressions.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PLDs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provide limited or no feedback to candidates 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specific to their performance.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Proficiency level attributes are vague or not defined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, and may just repeat from the standard or component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smtClean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3.  </a:t>
                      </a:r>
                      <a:r>
                        <a:rPr lang="en-US" sz="1600" b="1" dirty="0" smtClean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SCORING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(informs reliability and </a:t>
                      </a:r>
                      <a:r>
                        <a:rPr lang="en-US" sz="1600" b="1" dirty="0" err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actionability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600" b="1" dirty="0" smtClean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basis for judging candidate work is well defined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Each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roficiency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evel Descripto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 (PLD)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qualitatively defined by specific criteria aligned with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indicators.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PLDs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represent a developmental sequence from level to level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(to provide raters with explicit guidelines for evaluating candidate performance and candidates with explicit feedback on their performance)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Feedback provided to candidates is actionable - it is directly related to the prep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aration program and can be used for program improvement as well as for feedback to the candidate.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Proficiency level attributes are defined in actionable, performance-based, or observable behavior terms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  [NOTE: If a less actionable term is used </a:t>
                      </a:r>
                      <a:r>
                        <a:rPr lang="en-US" sz="1600" b="1" dirty="0" smtClean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… 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criteria are provided to define the use of the term in the context of the category or indicator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0" u="sng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Higher level actions from Bloom’s taxonomy are used such as “analysis” or “evaluation”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032234" y="120191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Section 4.  Data Reliability</a:t>
            </a:r>
          </a:p>
        </p:txBody>
      </p:sp>
      <p:graphicFrame>
        <p:nvGraphicFramePr>
          <p:cNvPr id="136" name="Shape 136"/>
          <p:cNvGraphicFramePr/>
          <p:nvPr/>
        </p:nvGraphicFramePr>
        <p:xfrm>
          <a:off x="919112" y="763572"/>
          <a:ext cx="10991650" cy="6094425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3223975"/>
                <a:gridCol w="4364600"/>
                <a:gridCol w="3403075"/>
              </a:tblGrid>
              <a:tr h="609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 of or a p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lan to establish reliability does not inform reviewers </a:t>
                      </a: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about how it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was est</a:t>
                      </a: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ablished or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being investigated</a:t>
                      </a: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Described steps </a:t>
                      </a: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 not meet accepted research standards for reliability.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 evidence, or limited evidence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, is provided that scorers are trained and their inter-rater agreement is documented.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4.  </a:t>
                      </a:r>
                      <a:r>
                        <a:rPr lang="en-US" sz="1800" b="1" u="none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Data Reliability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description or plan is provided that details the </a:t>
                      </a: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type of reliability that is being investigated or has been established 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(e.g., test-retest, parallel forms, inter-rater, internal consistency, etc.) and the steps the EPP took to ensure the reliability of the data from the assessment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Training of scorers and checking on inter-rater agreement and reliability are documented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described steps meet accepted research standards for establishing reliability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0" u="sng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Raters are initially, formally calibrated to master criteria and are periodically formally checked to maintain calibration at levels meeting accepted research standards</a:t>
                      </a:r>
                    </a:p>
                    <a:p>
                      <a:pPr marL="285750" lvl="0" indent="-285750" rtl="0">
                        <a:spcBef>
                          <a:spcPts val="60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reliability coefficient is reported</a:t>
                      </a:r>
                    </a:p>
                    <a:p>
                      <a:pPr marL="0" marR="0" lvl="0" indent="0" algn="l" rtl="0">
                        <a:spcBef>
                          <a:spcPts val="60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032234" y="120191"/>
            <a:ext cx="9601200" cy="14870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/>
              <a:t>Section 5.  Data Validity</a:t>
            </a:r>
          </a:p>
        </p:txBody>
      </p:sp>
      <p:graphicFrame>
        <p:nvGraphicFramePr>
          <p:cNvPr id="142" name="Shape 142"/>
          <p:cNvGraphicFramePr/>
          <p:nvPr>
            <p:extLst>
              <p:ext uri="{D42A27DB-BD31-4B8C-83A1-F6EECF244321}">
                <p14:modId xmlns:p14="http://schemas.microsoft.com/office/powerpoint/2010/main" val="940141292"/>
              </p:ext>
            </p:extLst>
          </p:nvPr>
        </p:nvGraphicFramePr>
        <p:xfrm>
          <a:off x="919112" y="763572"/>
          <a:ext cx="10991650" cy="6094425"/>
        </p:xfrm>
        <a:graphic>
          <a:graphicData uri="http://schemas.openxmlformats.org/drawingml/2006/table">
            <a:tbl>
              <a:tblPr firstRow="1" bandRow="1">
                <a:noFill/>
                <a:tableStyleId>{DBC01957-9371-426E-BEAD-A3459C548873}</a:tableStyleId>
              </a:tblPr>
              <a:tblGrid>
                <a:gridCol w="3223975"/>
                <a:gridCol w="4364600"/>
                <a:gridCol w="3403075"/>
              </a:tblGrid>
              <a:tr h="6094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1" u="sng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BELOW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 of or p</a:t>
                      </a: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lan to establish validity does not inform reviewers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about how it was established or is being investigated. 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type of validity established or investigated is misidentified or not described.  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instrument was not piloted </a:t>
                      </a:r>
                      <a:r>
                        <a:rPr lang="en-US" sz="1600" b="1" dirty="0" smtClean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…</a:t>
                      </a:r>
                      <a:endParaRPr lang="en-US" sz="1600" b="1" dirty="0">
                        <a:solidFill>
                          <a:schemeClr val="lt1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Source Sans Pro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Process or plans </a:t>
                      </a:r>
                      <a:r>
                        <a:rPr lang="en-US" sz="1600" dirty="0" smtClean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… are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not presented or are superficial.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Described steps do not meet accepted research standards for establishing validity.  For example,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validity is determined 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through an internal review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by only one or two stakeholders</a:t>
                      </a: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8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5</a:t>
                      </a:r>
                      <a:r>
                        <a:rPr lang="en-US" sz="1800" b="1" u="none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. Data Validity</a:t>
                      </a:r>
                    </a:p>
                    <a:p>
                      <a:pPr marL="285750" marR="0" lvl="1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u="none" strike="noStrike" cap="none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description or plan is provided </a:t>
                      </a:r>
                      <a:r>
                        <a:rPr lang="en-US" sz="1600" b="1" u="none" strike="noStrike" cap="none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that details steps the EPP has taken or is taking to ensure the validity of the assessment and its use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plan details the types of validity that are under investigation or have been established 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(e.g., construct, content, concurrent, predictive, etc.) and how they were established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If the assessment is new or revised, a pilot was conducted.  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rgbClr val="FFFF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EPP details its current process or plans for analyzing and interpreting results </a:t>
                      </a: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from the assessment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described steps generally meet accepted research standards for establishing the validity of data from an assessment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600" b="0" u="sng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ABOVE</a:t>
                      </a:r>
                    </a:p>
                    <a:p>
                      <a:pPr marL="285750" marR="0" lvl="0" indent="-28575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b="1" dirty="0">
                          <a:solidFill>
                            <a:schemeClr val="lt1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Types of validity investigated go beyond content validity and move toward predictive validity</a:t>
                      </a:r>
                    </a:p>
                    <a:p>
                      <a:pPr marL="285750" lvl="0" indent="-285750" rtl="0">
                        <a:spcBef>
                          <a:spcPts val="60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AutoNum type="alphaLcPeriod"/>
                      </a:pPr>
                      <a:r>
                        <a:rPr lang="en-US" sz="1600" dirty="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validity coefficient is reported</a:t>
                      </a:r>
                    </a:p>
                    <a:p>
                      <a:pPr marL="0" marR="0" lvl="0" indent="0" algn="l" rtl="0">
                        <a:spcBef>
                          <a:spcPts val="600"/>
                        </a:spcBef>
                        <a:buSzPct val="25000"/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1738</Words>
  <Application>Microsoft Macintosh PowerPoint</Application>
  <PresentationFormat>Custom</PresentationFormat>
  <Paragraphs>167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Source Sans Pro</vt:lpstr>
      <vt:lpstr>Crop</vt:lpstr>
      <vt:lpstr>EVALUATING  EPP-CREATED ASSESSMENTS</vt:lpstr>
      <vt:lpstr>Goals for today’s session: </vt:lpstr>
      <vt:lpstr>Evaluation Framework focuses on:</vt:lpstr>
      <vt:lpstr>Briefly, about the work we have done</vt:lpstr>
      <vt:lpstr>Section 1.  Administration and Purpose</vt:lpstr>
      <vt:lpstr>Section 2.  Content of Assessment</vt:lpstr>
      <vt:lpstr>Section 3.  Scoring</vt:lpstr>
      <vt:lpstr>Section 4.  Data Reliability</vt:lpstr>
      <vt:lpstr>Section 5.  Data Validity</vt:lpstr>
      <vt:lpstr>Section 6.  Survey Content</vt:lpstr>
      <vt:lpstr>Section 7.  Survey Data Quality</vt:lpstr>
      <vt:lpstr>And then . . . Holistic Evaluation of EPP-Created Assessments Criteria evaluated during stages of accreditation review and decision-making:</vt:lpstr>
      <vt:lpstr>Data Validity Example: Sufficient?</vt:lpstr>
      <vt:lpstr>Data Reliability Example: Sufficient?</vt:lpstr>
      <vt:lpstr>Opportunities for Continued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EPP-CREATED ASSESSMENTS</dc:title>
  <cp:lastModifiedBy>Donna</cp:lastModifiedBy>
  <cp:revision>3</cp:revision>
  <dcterms:modified xsi:type="dcterms:W3CDTF">2017-04-05T19:26:37Z</dcterms:modified>
</cp:coreProperties>
</file>