
<file path=[Content_Types].xml><?xml version="1.0" encoding="utf-8"?>
<Types xmlns="http://schemas.openxmlformats.org/package/2006/content-types">
  <Default Extension="png" ContentType="image/png"/>
  <Default Extension="jpeg" ContentType="image/jpeg"/>
  <Default Extension="png&amp;ehk=wOqD" ContentType="image/png"/>
  <Default Extension="jpg&amp;ehk=pmeXmAlTlC0pEaBVYE22Zg&amp;r=0&amp;pid=OfficeInsert" ContentType="image/jpeg"/>
  <Default Extension="rels" ContentType="application/vnd.openxmlformats-package.relationships+xml"/>
  <Default Extension="xml" ContentType="application/xml"/>
  <Default Extension="gif" ContentType="image/gif"/>
  <Default Extension="png&amp;ehk=kGTZ81iDTfectQCM9V6gUA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303" r:id="rId5"/>
    <p:sldId id="294" r:id="rId6"/>
    <p:sldId id="302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59" r:id="rId19"/>
    <p:sldId id="283" r:id="rId20"/>
    <p:sldId id="284" r:id="rId21"/>
    <p:sldId id="285" r:id="rId22"/>
    <p:sldId id="292" r:id="rId23"/>
    <p:sldId id="286" r:id="rId24"/>
    <p:sldId id="290" r:id="rId25"/>
    <p:sldId id="304" r:id="rId26"/>
    <p:sldId id="278" r:id="rId27"/>
    <p:sldId id="287" r:id="rId28"/>
    <p:sldId id="288" r:id="rId29"/>
    <p:sldId id="289" r:id="rId30"/>
    <p:sldId id="295" r:id="rId31"/>
    <p:sldId id="261" r:id="rId32"/>
    <p:sldId id="297" r:id="rId33"/>
    <p:sldId id="273" r:id="rId34"/>
    <p:sldId id="280" r:id="rId35"/>
    <p:sldId id="282" r:id="rId36"/>
    <p:sldId id="281" r:id="rId37"/>
    <p:sldId id="276" r:id="rId38"/>
    <p:sldId id="293" r:id="rId39"/>
    <p:sldId id="296" r:id="rId40"/>
    <p:sldId id="298" r:id="rId41"/>
    <p:sldId id="299" r:id="rId42"/>
    <p:sldId id="300" r:id="rId43"/>
    <p:sldId id="301" r:id="rId44"/>
    <p:sldId id="275" r:id="rId45"/>
    <p:sldId id="291" r:id="rId46"/>
    <p:sldId id="277" r:id="rId4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day, Kelli (MDE)" initials="CK(" lastIdx="7" clrIdx="0">
    <p:extLst>
      <p:ext uri="{19B8F6BF-5375-455C-9EA6-DF929625EA0E}">
        <p15:presenceInfo xmlns:p15="http://schemas.microsoft.com/office/powerpoint/2012/main" userId="S-1-5-21-1935655697-1844823847-842925246-491658" providerId="AD"/>
      </p:ext>
    </p:extLst>
  </p:cmAuthor>
  <p:cmAuthor id="2" name="Cassaday, Kelli (MDE)" initials="CK( [2]" lastIdx="29" clrIdx="1">
    <p:extLst>
      <p:ext uri="{19B8F6BF-5375-455C-9EA6-DF929625EA0E}">
        <p15:presenceInfo xmlns:p15="http://schemas.microsoft.com/office/powerpoint/2012/main" userId="Cassaday, Kelli (MDE)" providerId="None"/>
      </p:ext>
    </p:extLst>
  </p:cmAuthor>
  <p:cmAuthor id="3" name="Breen, Leah (MDE)" initials="BL(" lastIdx="2" clrIdx="2">
    <p:extLst>
      <p:ext uri="{19B8F6BF-5375-455C-9EA6-DF929625EA0E}">
        <p15:presenceInfo xmlns:p15="http://schemas.microsoft.com/office/powerpoint/2012/main" userId="S-1-5-21-1935655697-1844823847-842925246-57494" providerId="AD"/>
      </p:ext>
    </p:extLst>
  </p:cmAuthor>
  <p:cmAuthor id="4" name="LaVan, Sarah-Kate (MDE)" initials="LS(" lastIdx="1" clrIdx="3">
    <p:extLst>
      <p:ext uri="{19B8F6BF-5375-455C-9EA6-DF929625EA0E}">
        <p15:presenceInfo xmlns:p15="http://schemas.microsoft.com/office/powerpoint/2012/main" userId="S-1-5-21-1935655697-1844823847-842925246-259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003300"/>
    <a:srgbClr val="800000"/>
    <a:srgbClr val="0070C0"/>
    <a:srgbClr val="9999FF"/>
    <a:srgbClr val="666699"/>
    <a:srgbClr val="FFFF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8520" autoAdjust="0"/>
  </p:normalViewPr>
  <p:slideViewPr>
    <p:cSldViewPr snapToGrid="0">
      <p:cViewPr varScale="1">
        <p:scale>
          <a:sx n="56" d="100"/>
          <a:sy n="56" d="100"/>
        </p:scale>
        <p:origin x="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igan.gov/documents/mde/AOA_530858_7.pdf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://mycareerportalsclass.wikispaces.com/Technology+Websites" TargetMode="External"/><Relationship Id="rId2" Type="http://schemas.openxmlformats.org/officeDocument/2006/relationships/hyperlink" Target="http://www.michigan.gov/documents/mde/Permit_Overview_529841_7.pdf" TargetMode="External"/><Relationship Id="rId1" Type="http://schemas.openxmlformats.org/officeDocument/2006/relationships/image" Target="../media/image19.gif"/><Relationship Id="rId6" Type="http://schemas.openxmlformats.org/officeDocument/2006/relationships/image" Target="../media/image23.jpg&amp;ehk=pmeXmAlTlC0pEaBVYE22Zg&amp;r=0&amp;pid=OfficeInsert"/><Relationship Id="rId11" Type="http://schemas.openxmlformats.org/officeDocument/2006/relationships/hyperlink" Target="http://www.michigan.gov/mde/0,4615,7-140-6530_6598_40121---,00.html" TargetMode="External"/><Relationship Id="rId5" Type="http://schemas.openxmlformats.org/officeDocument/2006/relationships/image" Target="../media/image22.jpg"/><Relationship Id="rId10" Type="http://schemas.openxmlformats.org/officeDocument/2006/relationships/hyperlink" Target="http://commons.wikimedia.org/wiki/File:Approve.svg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png&amp;ehk=kGTZ81iDTfectQCM9V6gUA&amp;r=0&amp;pid=OfficeInsert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.gov/documents/mde/Library_Media_Placements_606360_7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pprove.svg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&amp;ehk=kGTZ81iDTfectQCM9V6gUA&amp;r=0&amp;pid=OfficeInsert"/><Relationship Id="rId2" Type="http://schemas.openxmlformats.org/officeDocument/2006/relationships/image" Target="../media/image20.jpg"/><Relationship Id="rId1" Type="http://schemas.openxmlformats.org/officeDocument/2006/relationships/image" Target="../media/image19.gif"/><Relationship Id="rId6" Type="http://schemas.openxmlformats.org/officeDocument/2006/relationships/hyperlink" Target="http://mycareerportalsclass.wikispaces.com/Technology+Websites" TargetMode="External"/><Relationship Id="rId5" Type="http://schemas.openxmlformats.org/officeDocument/2006/relationships/image" Target="../media/image23.jpg&amp;ehk=pmeXmAlTlC0pEaBVYE22Zg&amp;r=0&amp;pid=OfficeInsert"/><Relationship Id="rId4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.gov/documents/mde/Library_Media_Placements_606360_7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5C288-040F-4DF9-BADC-F42095617EB8}" type="doc">
      <dgm:prSet loTypeId="urn:microsoft.com/office/officeart/2005/8/layout/p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62E5AD2-ED15-4866-9C8F-9E9376D77E67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dirty="0"/>
            <a:t>Full-year</a:t>
          </a:r>
        </a:p>
        <a:p>
          <a:pPr rtl="0">
            <a:spcAft>
              <a:spcPts val="0"/>
            </a:spcAft>
          </a:pPr>
          <a:r>
            <a:rPr lang="en-US" dirty="0"/>
            <a:t>Basic Permit</a:t>
          </a:r>
        </a:p>
      </dgm:t>
    </dgm:pt>
    <dgm:pt modelId="{25638F3A-AAB7-440A-8D0C-AA43551DF4E4}" type="parTrans" cxnId="{B55782FE-E8E9-4C05-AD47-F8829523A8DA}">
      <dgm:prSet/>
      <dgm:spPr/>
      <dgm:t>
        <a:bodyPr/>
        <a:lstStyle/>
        <a:p>
          <a:endParaRPr lang="en-US"/>
        </a:p>
      </dgm:t>
    </dgm:pt>
    <dgm:pt modelId="{0CB8C264-590D-4805-A46F-705DA6FDB483}" type="sibTrans" cxnId="{B55782FE-E8E9-4C05-AD47-F8829523A8DA}">
      <dgm:prSet/>
      <dgm:spPr/>
      <dgm:t>
        <a:bodyPr/>
        <a:lstStyle/>
        <a:p>
          <a:endParaRPr lang="en-US"/>
        </a:p>
      </dgm:t>
    </dgm:pt>
    <dgm:pt modelId="{D0E5268D-F3CE-432C-ABA8-569346511625}">
      <dgm:prSet/>
      <dgm:spPr/>
      <dgm:t>
        <a:bodyPr/>
        <a:lstStyle/>
        <a:p>
          <a:pPr rtl="0"/>
          <a:r>
            <a:rPr lang="en-US" dirty="0"/>
            <a:t>Full-year Shortage Permit</a:t>
          </a:r>
        </a:p>
      </dgm:t>
    </dgm:pt>
    <dgm:pt modelId="{189101CA-771B-4BC7-A964-FFD01BF3EBDC}" type="parTrans" cxnId="{5460CA92-A94E-44A1-8002-0D270F71F233}">
      <dgm:prSet/>
      <dgm:spPr/>
      <dgm:t>
        <a:bodyPr/>
        <a:lstStyle/>
        <a:p>
          <a:endParaRPr lang="en-US"/>
        </a:p>
      </dgm:t>
    </dgm:pt>
    <dgm:pt modelId="{C582BEF8-3822-40D8-B729-B19BCA67D468}" type="sibTrans" cxnId="{5460CA92-A94E-44A1-8002-0D270F71F233}">
      <dgm:prSet/>
      <dgm:spPr/>
      <dgm:t>
        <a:bodyPr/>
        <a:lstStyle/>
        <a:p>
          <a:endParaRPr lang="en-US"/>
        </a:p>
      </dgm:t>
    </dgm:pt>
    <dgm:pt modelId="{D5FA3529-DF10-4A08-8438-85F1C058F29B}">
      <dgm:prSet/>
      <dgm:spPr/>
      <dgm:t>
        <a:bodyPr/>
        <a:lstStyle/>
        <a:p>
          <a:pPr rtl="0"/>
          <a:r>
            <a:rPr lang="en-US" dirty="0"/>
            <a:t>Expert Permit</a:t>
          </a:r>
        </a:p>
      </dgm:t>
    </dgm:pt>
    <dgm:pt modelId="{1E8E908E-5B58-4F4C-8402-E834CC45FF49}" type="parTrans" cxnId="{63FDF864-1CA2-4B3C-99AA-016A00D126E9}">
      <dgm:prSet/>
      <dgm:spPr/>
      <dgm:t>
        <a:bodyPr/>
        <a:lstStyle/>
        <a:p>
          <a:endParaRPr lang="en-US"/>
        </a:p>
      </dgm:t>
    </dgm:pt>
    <dgm:pt modelId="{6D7BD0CD-D203-4405-A272-8C2721B5EA91}" type="sibTrans" cxnId="{63FDF864-1CA2-4B3C-99AA-016A00D126E9}">
      <dgm:prSet/>
      <dgm:spPr/>
      <dgm:t>
        <a:bodyPr/>
        <a:lstStyle/>
        <a:p>
          <a:endParaRPr lang="en-US"/>
        </a:p>
      </dgm:t>
    </dgm:pt>
    <dgm:pt modelId="{35334DAC-D290-41C3-A795-0F18B14FAB74}">
      <dgm:prSet/>
      <dgm:spPr/>
      <dgm:t>
        <a:bodyPr/>
        <a:lstStyle/>
        <a:p>
          <a:pPr rtl="0"/>
          <a:r>
            <a:rPr lang="en-US" dirty="0"/>
            <a:t>Daily Substitute Permit</a:t>
          </a:r>
        </a:p>
      </dgm:t>
    </dgm:pt>
    <dgm:pt modelId="{AD7A1032-F3D1-49C1-BE33-811ACD2F95C1}" type="sibTrans" cxnId="{6F6D9CAD-499F-4F96-AAE9-02672A540426}">
      <dgm:prSet/>
      <dgm:spPr/>
      <dgm:t>
        <a:bodyPr/>
        <a:lstStyle/>
        <a:p>
          <a:endParaRPr lang="en-US"/>
        </a:p>
      </dgm:t>
    </dgm:pt>
    <dgm:pt modelId="{FFF5DDAE-BFF3-4B60-9BE0-0499C8A90322}" type="parTrans" cxnId="{6F6D9CAD-499F-4F96-AAE9-02672A540426}">
      <dgm:prSet/>
      <dgm:spPr/>
      <dgm:t>
        <a:bodyPr/>
        <a:lstStyle/>
        <a:p>
          <a:endParaRPr lang="en-US"/>
        </a:p>
      </dgm:t>
    </dgm:pt>
    <dgm:pt modelId="{FE72DDFC-A1BD-4CB2-B40D-AAABB083BEDB}">
      <dgm:prSet/>
      <dgm:spPr/>
      <dgm:t>
        <a:bodyPr/>
        <a:lstStyle/>
        <a:p>
          <a:pPr rtl="0"/>
          <a:r>
            <a:rPr lang="en-US" dirty="0"/>
            <a:t>Special Education Approval</a:t>
          </a:r>
        </a:p>
      </dgm:t>
    </dgm:pt>
    <dgm:pt modelId="{E0ED86A5-20B1-434D-B79E-3C33FD06B4E9}" type="parTrans" cxnId="{67535631-EF03-4D49-ADAC-DEA316858994}">
      <dgm:prSet/>
      <dgm:spPr/>
      <dgm:t>
        <a:bodyPr/>
        <a:lstStyle/>
        <a:p>
          <a:endParaRPr lang="en-US"/>
        </a:p>
      </dgm:t>
    </dgm:pt>
    <dgm:pt modelId="{8C95F06D-331B-456B-A3DF-925EF087FAB7}" type="sibTrans" cxnId="{67535631-EF03-4D49-ADAC-DEA316858994}">
      <dgm:prSet/>
      <dgm:spPr/>
      <dgm:t>
        <a:bodyPr/>
        <a:lstStyle/>
        <a:p>
          <a:endParaRPr lang="en-US"/>
        </a:p>
      </dgm:t>
    </dgm:pt>
    <dgm:pt modelId="{C4665D12-1A57-4ECF-89C8-1D1883D78ECF}">
      <dgm:prSet/>
      <dgm:spPr/>
      <dgm:t>
        <a:bodyPr/>
        <a:lstStyle/>
        <a:p>
          <a:pPr rtl="0"/>
          <a:r>
            <a:rPr lang="en-US" dirty="0"/>
            <a:t>Annual CTE Auth.</a:t>
          </a:r>
        </a:p>
      </dgm:t>
    </dgm:pt>
    <dgm:pt modelId="{E0E6F2B3-A702-4D7B-8DF7-A0288364D9C1}" type="parTrans" cxnId="{C1CE1360-9C29-49A7-B693-17067B38139C}">
      <dgm:prSet/>
      <dgm:spPr/>
      <dgm:t>
        <a:bodyPr/>
        <a:lstStyle/>
        <a:p>
          <a:endParaRPr lang="en-US"/>
        </a:p>
      </dgm:t>
    </dgm:pt>
    <dgm:pt modelId="{F99A62CB-5A94-400E-97AC-00BE7F112D40}" type="sibTrans" cxnId="{C1CE1360-9C29-49A7-B693-17067B38139C}">
      <dgm:prSet/>
      <dgm:spPr/>
      <dgm:t>
        <a:bodyPr/>
        <a:lstStyle/>
        <a:p>
          <a:endParaRPr lang="en-US"/>
        </a:p>
      </dgm:t>
    </dgm:pt>
    <dgm:pt modelId="{7A9147DB-705A-43B5-BF78-E68BC658A385}" type="pres">
      <dgm:prSet presAssocID="{8235C288-040F-4DF9-BADC-F42095617EB8}" presName="Name0" presStyleCnt="0">
        <dgm:presLayoutVars>
          <dgm:dir/>
          <dgm:resizeHandles val="exact"/>
        </dgm:presLayoutVars>
      </dgm:prSet>
      <dgm:spPr/>
    </dgm:pt>
    <dgm:pt modelId="{478BAD23-D5BF-412C-AEE1-5336BEEC34F3}" type="pres">
      <dgm:prSet presAssocID="{8235C288-040F-4DF9-BADC-F42095617EB8}" presName="bkgdShp" presStyleLbl="alignAccFollowNode1" presStyleIdx="0" presStyleCnt="1"/>
      <dgm:spPr/>
    </dgm:pt>
    <dgm:pt modelId="{A18B8376-34E9-44E4-A1D1-58CE4760C876}" type="pres">
      <dgm:prSet presAssocID="{8235C288-040F-4DF9-BADC-F42095617EB8}" presName="linComp" presStyleCnt="0"/>
      <dgm:spPr/>
    </dgm:pt>
    <dgm:pt modelId="{BE900561-BE3A-436C-8477-BCCE9F85A716}" type="pres">
      <dgm:prSet presAssocID="{35334DAC-D290-41C3-A795-0F18B14FAB74}" presName="compNode" presStyleCnt="0"/>
      <dgm:spPr/>
    </dgm:pt>
    <dgm:pt modelId="{5275E074-2D54-4A76-B31C-2D9E9DCEE83D}" type="pres">
      <dgm:prSet presAssocID="{35334DAC-D290-41C3-A795-0F18B14FAB74}" presName="node" presStyleLbl="node1" presStyleIdx="0" presStyleCnt="6">
        <dgm:presLayoutVars>
          <dgm:bulletEnabled val="1"/>
        </dgm:presLayoutVars>
      </dgm:prSet>
      <dgm:spPr/>
    </dgm:pt>
    <dgm:pt modelId="{7F02FE32-944F-40B9-84CB-B5446E57705E}" type="pres">
      <dgm:prSet presAssocID="{35334DAC-D290-41C3-A795-0F18B14FAB74}" presName="invisiNode" presStyleLbl="node1" presStyleIdx="0" presStyleCnt="6"/>
      <dgm:spPr/>
    </dgm:pt>
    <dgm:pt modelId="{0375D589-06C8-40AE-A0AF-9236759F2074}" type="pres">
      <dgm:prSet presAssocID="{35334DAC-D290-41C3-A795-0F18B14FAB74}" presName="imagNode" presStyleLbl="fgImgPlace1" presStyleIdx="0" presStyleCnt="6" custLinFactNeighborX="883" custLinFactNeighborY="-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380B087-02B2-4657-8CC5-742B6F8D786E}" type="pres">
      <dgm:prSet presAssocID="{AD7A1032-F3D1-49C1-BE33-811ACD2F95C1}" presName="sibTrans" presStyleLbl="sibTrans2D1" presStyleIdx="0" presStyleCnt="0"/>
      <dgm:spPr/>
    </dgm:pt>
    <dgm:pt modelId="{5F196278-BE1C-412F-A803-1715313514EA}" type="pres">
      <dgm:prSet presAssocID="{162E5AD2-ED15-4866-9C8F-9E9376D77E67}" presName="compNode" presStyleCnt="0"/>
      <dgm:spPr/>
    </dgm:pt>
    <dgm:pt modelId="{68F62442-64B2-453A-99B7-39A1ACF38404}" type="pres">
      <dgm:prSet presAssocID="{162E5AD2-ED15-4866-9C8F-9E9376D77E67}" presName="node" presStyleLbl="node1" presStyleIdx="1" presStyleCnt="6">
        <dgm:presLayoutVars>
          <dgm:bulletEnabled val="1"/>
        </dgm:presLayoutVars>
      </dgm:prSet>
      <dgm:spPr/>
    </dgm:pt>
    <dgm:pt modelId="{E4685E17-0739-4F90-96F3-1F46C5AB08AF}" type="pres">
      <dgm:prSet presAssocID="{162E5AD2-ED15-4866-9C8F-9E9376D77E67}" presName="invisiNode" presStyleLbl="node1" presStyleIdx="1" presStyleCnt="6"/>
      <dgm:spPr/>
    </dgm:pt>
    <dgm:pt modelId="{353DDC7F-714A-471E-A067-B7DBBECD8E46}" type="pres">
      <dgm:prSet presAssocID="{162E5AD2-ED15-4866-9C8F-9E9376D77E67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C7BB407B-9B83-4F95-ADFD-9BFBA6345824}" type="pres">
      <dgm:prSet presAssocID="{0CB8C264-590D-4805-A46F-705DA6FDB483}" presName="sibTrans" presStyleLbl="sibTrans2D1" presStyleIdx="0" presStyleCnt="0"/>
      <dgm:spPr/>
    </dgm:pt>
    <dgm:pt modelId="{989DB980-60A8-4710-9F9E-66627AD3A336}" type="pres">
      <dgm:prSet presAssocID="{D0E5268D-F3CE-432C-ABA8-569346511625}" presName="compNode" presStyleCnt="0"/>
      <dgm:spPr/>
    </dgm:pt>
    <dgm:pt modelId="{91ACA321-8269-41A6-A439-BE9B1789A141}" type="pres">
      <dgm:prSet presAssocID="{D0E5268D-F3CE-432C-ABA8-569346511625}" presName="node" presStyleLbl="node1" presStyleIdx="2" presStyleCnt="6">
        <dgm:presLayoutVars>
          <dgm:bulletEnabled val="1"/>
        </dgm:presLayoutVars>
      </dgm:prSet>
      <dgm:spPr/>
    </dgm:pt>
    <dgm:pt modelId="{EBFCE80A-82D4-47F4-B402-C2DB5E41ED5E}" type="pres">
      <dgm:prSet presAssocID="{D0E5268D-F3CE-432C-ABA8-569346511625}" presName="invisiNode" presStyleLbl="node1" presStyleIdx="2" presStyleCnt="6"/>
      <dgm:spPr/>
    </dgm:pt>
    <dgm:pt modelId="{EA4D7148-F422-470F-ADA7-69288AA1D236}" type="pres">
      <dgm:prSet presAssocID="{D0E5268D-F3CE-432C-ABA8-569346511625}" presName="imagNode" presStyleLbl="fgImgPlace1" presStyleIdx="2" presStyleCnt="6" custLinFactX="10823" custLinFactNeighborX="100000" custLinFactNeighborY="4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6A0F073E-550B-44B3-8BB2-178F4485EA53}" type="pres">
      <dgm:prSet presAssocID="{C582BEF8-3822-40D8-B729-B19BCA67D468}" presName="sibTrans" presStyleLbl="sibTrans2D1" presStyleIdx="0" presStyleCnt="0"/>
      <dgm:spPr/>
    </dgm:pt>
    <dgm:pt modelId="{1BF88972-F6E0-418E-AF6B-9C53B87DE1BD}" type="pres">
      <dgm:prSet presAssocID="{D5FA3529-DF10-4A08-8438-85F1C058F29B}" presName="compNode" presStyleCnt="0"/>
      <dgm:spPr/>
    </dgm:pt>
    <dgm:pt modelId="{BE752F47-E33E-4616-A216-2558033939F0}" type="pres">
      <dgm:prSet presAssocID="{D5FA3529-DF10-4A08-8438-85F1C058F29B}" presName="node" presStyleLbl="node1" presStyleIdx="3" presStyleCnt="6">
        <dgm:presLayoutVars>
          <dgm:bulletEnabled val="1"/>
        </dgm:presLayoutVars>
      </dgm:prSet>
      <dgm:spPr/>
    </dgm:pt>
    <dgm:pt modelId="{25808282-4A17-4E3A-B725-A79C85FFBDCB}" type="pres">
      <dgm:prSet presAssocID="{D5FA3529-DF10-4A08-8438-85F1C058F29B}" presName="invisiNode" presStyleLbl="node1" presStyleIdx="3" presStyleCnt="6"/>
      <dgm:spPr/>
    </dgm:pt>
    <dgm:pt modelId="{B1E7F8D1-DD27-4142-BC32-55148961B3E6}" type="pres">
      <dgm:prSet presAssocID="{D5FA3529-DF10-4A08-8438-85F1C058F29B}" presName="imagNode" presStyleLbl="fgImgPlace1" presStyleIdx="3" presStyleCnt="6" custLinFactX="-9914" custLinFactNeighborX="-100000" custLinFactNeighborY="4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B28719AE-8E4C-489B-A0DB-A889622368DC}" type="pres">
      <dgm:prSet presAssocID="{6D7BD0CD-D203-4405-A272-8C2721B5EA91}" presName="sibTrans" presStyleLbl="sibTrans2D1" presStyleIdx="0" presStyleCnt="0"/>
      <dgm:spPr/>
    </dgm:pt>
    <dgm:pt modelId="{3A13243C-7CEC-4550-BB1F-93952D5ED199}" type="pres">
      <dgm:prSet presAssocID="{C4665D12-1A57-4ECF-89C8-1D1883D78ECF}" presName="compNode" presStyleCnt="0"/>
      <dgm:spPr/>
    </dgm:pt>
    <dgm:pt modelId="{7169DF77-3116-4FF8-85E5-AA5595385DD9}" type="pres">
      <dgm:prSet presAssocID="{C4665D12-1A57-4ECF-89C8-1D1883D78ECF}" presName="node" presStyleLbl="node1" presStyleIdx="4" presStyleCnt="6">
        <dgm:presLayoutVars>
          <dgm:bulletEnabled val="1"/>
        </dgm:presLayoutVars>
      </dgm:prSet>
      <dgm:spPr/>
    </dgm:pt>
    <dgm:pt modelId="{0894171F-C18B-4943-A979-7BF11B443A19}" type="pres">
      <dgm:prSet presAssocID="{C4665D12-1A57-4ECF-89C8-1D1883D78ECF}" presName="invisiNode" presStyleLbl="node1" presStyleIdx="4" presStyleCnt="6"/>
      <dgm:spPr/>
    </dgm:pt>
    <dgm:pt modelId="{E73F4405-C6A3-4AA0-913E-812C78D1753B}" type="pres">
      <dgm:prSet presAssocID="{C4665D12-1A57-4ECF-89C8-1D1883D78ECF}" presName="imagNode" presStyleLbl="fgImgPlace1" presStyleIdx="4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14A3AED5-FB4A-4C08-AC47-2D6888E6CF48}" type="pres">
      <dgm:prSet presAssocID="{F99A62CB-5A94-400E-97AC-00BE7F112D40}" presName="sibTrans" presStyleLbl="sibTrans2D1" presStyleIdx="0" presStyleCnt="0"/>
      <dgm:spPr/>
    </dgm:pt>
    <dgm:pt modelId="{98755CD7-A35F-428F-8E17-23490673CD1C}" type="pres">
      <dgm:prSet presAssocID="{FE72DDFC-A1BD-4CB2-B40D-AAABB083BEDB}" presName="compNode" presStyleCnt="0"/>
      <dgm:spPr/>
    </dgm:pt>
    <dgm:pt modelId="{79D0089D-F6EC-4A20-9A7F-F07415A59E93}" type="pres">
      <dgm:prSet presAssocID="{FE72DDFC-A1BD-4CB2-B40D-AAABB083BEDB}" presName="node" presStyleLbl="node1" presStyleIdx="5" presStyleCnt="6">
        <dgm:presLayoutVars>
          <dgm:bulletEnabled val="1"/>
        </dgm:presLayoutVars>
      </dgm:prSet>
      <dgm:spPr/>
    </dgm:pt>
    <dgm:pt modelId="{87A7FAB3-21A6-42A1-95B0-B585684EC6C4}" type="pres">
      <dgm:prSet presAssocID="{FE72DDFC-A1BD-4CB2-B40D-AAABB083BEDB}" presName="invisiNode" presStyleLbl="node1" presStyleIdx="5" presStyleCnt="6"/>
      <dgm:spPr/>
    </dgm:pt>
    <dgm:pt modelId="{38343577-FAD4-4021-AA01-F40FCE99A2B0}" type="pres">
      <dgm:prSet presAssocID="{FE72DDFC-A1BD-4CB2-B40D-AAABB083BEDB}" presName="imagNode" presStyleLbl="fgImgPlac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/>
          </dgm14:cNvPr>
        </a:ext>
      </dgm:extLst>
    </dgm:pt>
  </dgm:ptLst>
  <dgm:cxnLst>
    <dgm:cxn modelId="{BD01CF07-ACD3-4F61-A27B-778A83C2C2AC}" type="presOf" srcId="{C582BEF8-3822-40D8-B729-B19BCA67D468}" destId="{6A0F073E-550B-44B3-8BB2-178F4485EA53}" srcOrd="0" destOrd="0" presId="urn:microsoft.com/office/officeart/2005/8/layout/pList2"/>
    <dgm:cxn modelId="{5C14651B-859F-495F-914A-CE99C487ECA5}" type="presOf" srcId="{8235C288-040F-4DF9-BADC-F42095617EB8}" destId="{7A9147DB-705A-43B5-BF78-E68BC658A385}" srcOrd="0" destOrd="0" presId="urn:microsoft.com/office/officeart/2005/8/layout/pList2"/>
    <dgm:cxn modelId="{F122A826-F391-4478-8B48-9858A83A25FF}" type="presOf" srcId="{F99A62CB-5A94-400E-97AC-00BE7F112D40}" destId="{14A3AED5-FB4A-4C08-AC47-2D6888E6CF48}" srcOrd="0" destOrd="0" presId="urn:microsoft.com/office/officeart/2005/8/layout/pList2"/>
    <dgm:cxn modelId="{67535631-EF03-4D49-ADAC-DEA316858994}" srcId="{8235C288-040F-4DF9-BADC-F42095617EB8}" destId="{FE72DDFC-A1BD-4CB2-B40D-AAABB083BEDB}" srcOrd="5" destOrd="0" parTransId="{E0ED86A5-20B1-434D-B79E-3C33FD06B4E9}" sibTransId="{8C95F06D-331B-456B-A3DF-925EF087FAB7}"/>
    <dgm:cxn modelId="{AE4F263E-F9A7-4F1F-8B66-AF89721C314D}" type="presOf" srcId="{35334DAC-D290-41C3-A795-0F18B14FAB74}" destId="{5275E074-2D54-4A76-B31C-2D9E9DCEE83D}" srcOrd="0" destOrd="0" presId="urn:microsoft.com/office/officeart/2005/8/layout/pList2"/>
    <dgm:cxn modelId="{F09EF75F-680A-4380-A083-C71A51531CAE}" type="presOf" srcId="{162E5AD2-ED15-4866-9C8F-9E9376D77E67}" destId="{68F62442-64B2-453A-99B7-39A1ACF38404}" srcOrd="0" destOrd="0" presId="urn:microsoft.com/office/officeart/2005/8/layout/pList2"/>
    <dgm:cxn modelId="{C1CE1360-9C29-49A7-B693-17067B38139C}" srcId="{8235C288-040F-4DF9-BADC-F42095617EB8}" destId="{C4665D12-1A57-4ECF-89C8-1D1883D78ECF}" srcOrd="4" destOrd="0" parTransId="{E0E6F2B3-A702-4D7B-8DF7-A0288364D9C1}" sibTransId="{F99A62CB-5A94-400E-97AC-00BE7F112D40}"/>
    <dgm:cxn modelId="{63FDF864-1CA2-4B3C-99AA-016A00D126E9}" srcId="{8235C288-040F-4DF9-BADC-F42095617EB8}" destId="{D5FA3529-DF10-4A08-8438-85F1C058F29B}" srcOrd="3" destOrd="0" parTransId="{1E8E908E-5B58-4F4C-8402-E834CC45FF49}" sibTransId="{6D7BD0CD-D203-4405-A272-8C2721B5EA91}"/>
    <dgm:cxn modelId="{345C6357-1582-495D-B627-22F9DB914706}" type="presOf" srcId="{6D7BD0CD-D203-4405-A272-8C2721B5EA91}" destId="{B28719AE-8E4C-489B-A0DB-A889622368DC}" srcOrd="0" destOrd="0" presId="urn:microsoft.com/office/officeart/2005/8/layout/pList2"/>
    <dgm:cxn modelId="{5460CA92-A94E-44A1-8002-0D270F71F233}" srcId="{8235C288-040F-4DF9-BADC-F42095617EB8}" destId="{D0E5268D-F3CE-432C-ABA8-569346511625}" srcOrd="2" destOrd="0" parTransId="{189101CA-771B-4BC7-A964-FFD01BF3EBDC}" sibTransId="{C582BEF8-3822-40D8-B729-B19BCA67D468}"/>
    <dgm:cxn modelId="{B8ED819A-AC78-4B84-AC03-EA8BD2999F8F}" type="presOf" srcId="{C4665D12-1A57-4ECF-89C8-1D1883D78ECF}" destId="{7169DF77-3116-4FF8-85E5-AA5595385DD9}" srcOrd="0" destOrd="0" presId="urn:microsoft.com/office/officeart/2005/8/layout/pList2"/>
    <dgm:cxn modelId="{6F6D9CAD-499F-4F96-AAE9-02672A540426}" srcId="{8235C288-040F-4DF9-BADC-F42095617EB8}" destId="{35334DAC-D290-41C3-A795-0F18B14FAB74}" srcOrd="0" destOrd="0" parTransId="{FFF5DDAE-BFF3-4B60-9BE0-0499C8A90322}" sibTransId="{AD7A1032-F3D1-49C1-BE33-811ACD2F95C1}"/>
    <dgm:cxn modelId="{12E7F7C0-524C-450B-ABE1-DFD4FB37AEBF}" type="presOf" srcId="{AD7A1032-F3D1-49C1-BE33-811ACD2F95C1}" destId="{3380B087-02B2-4657-8CC5-742B6F8D786E}" srcOrd="0" destOrd="0" presId="urn:microsoft.com/office/officeart/2005/8/layout/pList2"/>
    <dgm:cxn modelId="{FDF408C2-EA91-433E-8F3F-B0E755B0BC7C}" type="presOf" srcId="{D0E5268D-F3CE-432C-ABA8-569346511625}" destId="{91ACA321-8269-41A6-A439-BE9B1789A141}" srcOrd="0" destOrd="0" presId="urn:microsoft.com/office/officeart/2005/8/layout/pList2"/>
    <dgm:cxn modelId="{C80C5DCB-C2C4-41C0-A7D7-9BF503992276}" type="presOf" srcId="{D5FA3529-DF10-4A08-8438-85F1C058F29B}" destId="{BE752F47-E33E-4616-A216-2558033939F0}" srcOrd="0" destOrd="0" presId="urn:microsoft.com/office/officeart/2005/8/layout/pList2"/>
    <dgm:cxn modelId="{E928D5EE-6B3C-4647-A3D9-C83692FBD4E8}" type="presOf" srcId="{FE72DDFC-A1BD-4CB2-B40D-AAABB083BEDB}" destId="{79D0089D-F6EC-4A20-9A7F-F07415A59E93}" srcOrd="0" destOrd="0" presId="urn:microsoft.com/office/officeart/2005/8/layout/pList2"/>
    <dgm:cxn modelId="{B55782FE-E8E9-4C05-AD47-F8829523A8DA}" srcId="{8235C288-040F-4DF9-BADC-F42095617EB8}" destId="{162E5AD2-ED15-4866-9C8F-9E9376D77E67}" srcOrd="1" destOrd="0" parTransId="{25638F3A-AAB7-440A-8D0C-AA43551DF4E4}" sibTransId="{0CB8C264-590D-4805-A46F-705DA6FDB483}"/>
    <dgm:cxn modelId="{F3ADEDFF-5D9D-4751-9C77-98C47130096A}" type="presOf" srcId="{0CB8C264-590D-4805-A46F-705DA6FDB483}" destId="{C7BB407B-9B83-4F95-ADFD-9BFBA6345824}" srcOrd="0" destOrd="0" presId="urn:microsoft.com/office/officeart/2005/8/layout/pList2"/>
    <dgm:cxn modelId="{D3ACEF4B-5EAF-4594-8336-396931649362}" type="presParOf" srcId="{7A9147DB-705A-43B5-BF78-E68BC658A385}" destId="{478BAD23-D5BF-412C-AEE1-5336BEEC34F3}" srcOrd="0" destOrd="0" presId="urn:microsoft.com/office/officeart/2005/8/layout/pList2"/>
    <dgm:cxn modelId="{A9701E33-9ED5-4FB3-A51A-1B5D04F60C72}" type="presParOf" srcId="{7A9147DB-705A-43B5-BF78-E68BC658A385}" destId="{A18B8376-34E9-44E4-A1D1-58CE4760C876}" srcOrd="1" destOrd="0" presId="urn:microsoft.com/office/officeart/2005/8/layout/pList2"/>
    <dgm:cxn modelId="{C97C82A9-76A5-45A3-8CE4-0FA60DCBBFA3}" type="presParOf" srcId="{A18B8376-34E9-44E4-A1D1-58CE4760C876}" destId="{BE900561-BE3A-436C-8477-BCCE9F85A716}" srcOrd="0" destOrd="0" presId="urn:microsoft.com/office/officeart/2005/8/layout/pList2"/>
    <dgm:cxn modelId="{DBE5B007-19A8-48B5-AABF-5B12B7107C84}" type="presParOf" srcId="{BE900561-BE3A-436C-8477-BCCE9F85A716}" destId="{5275E074-2D54-4A76-B31C-2D9E9DCEE83D}" srcOrd="0" destOrd="0" presId="urn:microsoft.com/office/officeart/2005/8/layout/pList2"/>
    <dgm:cxn modelId="{700EA31D-C531-4DB6-8ECD-DE6B5281252C}" type="presParOf" srcId="{BE900561-BE3A-436C-8477-BCCE9F85A716}" destId="{7F02FE32-944F-40B9-84CB-B5446E57705E}" srcOrd="1" destOrd="0" presId="urn:microsoft.com/office/officeart/2005/8/layout/pList2"/>
    <dgm:cxn modelId="{85980A0C-4FAC-446A-A277-BFFF657B73C4}" type="presParOf" srcId="{BE900561-BE3A-436C-8477-BCCE9F85A716}" destId="{0375D589-06C8-40AE-A0AF-9236759F2074}" srcOrd="2" destOrd="0" presId="urn:microsoft.com/office/officeart/2005/8/layout/pList2"/>
    <dgm:cxn modelId="{69DC61D1-E941-4FB9-A525-53FA01BF830C}" type="presParOf" srcId="{A18B8376-34E9-44E4-A1D1-58CE4760C876}" destId="{3380B087-02B2-4657-8CC5-742B6F8D786E}" srcOrd="1" destOrd="0" presId="urn:microsoft.com/office/officeart/2005/8/layout/pList2"/>
    <dgm:cxn modelId="{E88E7936-215B-4211-9140-1CE1A32B181E}" type="presParOf" srcId="{A18B8376-34E9-44E4-A1D1-58CE4760C876}" destId="{5F196278-BE1C-412F-A803-1715313514EA}" srcOrd="2" destOrd="0" presId="urn:microsoft.com/office/officeart/2005/8/layout/pList2"/>
    <dgm:cxn modelId="{C28383EE-FDA7-460A-8EFC-D4B7B82D4A6F}" type="presParOf" srcId="{5F196278-BE1C-412F-A803-1715313514EA}" destId="{68F62442-64B2-453A-99B7-39A1ACF38404}" srcOrd="0" destOrd="0" presId="urn:microsoft.com/office/officeart/2005/8/layout/pList2"/>
    <dgm:cxn modelId="{0C8FD180-4A35-42BA-842E-27E8B22461EC}" type="presParOf" srcId="{5F196278-BE1C-412F-A803-1715313514EA}" destId="{E4685E17-0739-4F90-96F3-1F46C5AB08AF}" srcOrd="1" destOrd="0" presId="urn:microsoft.com/office/officeart/2005/8/layout/pList2"/>
    <dgm:cxn modelId="{0CD46ACB-B5BF-47CD-8BAC-FD3C417AB5B4}" type="presParOf" srcId="{5F196278-BE1C-412F-A803-1715313514EA}" destId="{353DDC7F-714A-471E-A067-B7DBBECD8E46}" srcOrd="2" destOrd="0" presId="urn:microsoft.com/office/officeart/2005/8/layout/pList2"/>
    <dgm:cxn modelId="{88280099-B6C5-4A1C-820A-8606FEFDAD30}" type="presParOf" srcId="{A18B8376-34E9-44E4-A1D1-58CE4760C876}" destId="{C7BB407B-9B83-4F95-ADFD-9BFBA6345824}" srcOrd="3" destOrd="0" presId="urn:microsoft.com/office/officeart/2005/8/layout/pList2"/>
    <dgm:cxn modelId="{EC28A3CD-7DCC-407B-A7F7-70752942F6CF}" type="presParOf" srcId="{A18B8376-34E9-44E4-A1D1-58CE4760C876}" destId="{989DB980-60A8-4710-9F9E-66627AD3A336}" srcOrd="4" destOrd="0" presId="urn:microsoft.com/office/officeart/2005/8/layout/pList2"/>
    <dgm:cxn modelId="{93101119-D289-45DC-9E2C-5E69ABFC2EE3}" type="presParOf" srcId="{989DB980-60A8-4710-9F9E-66627AD3A336}" destId="{91ACA321-8269-41A6-A439-BE9B1789A141}" srcOrd="0" destOrd="0" presId="urn:microsoft.com/office/officeart/2005/8/layout/pList2"/>
    <dgm:cxn modelId="{47D1BA8B-A0DB-49D5-86E7-48F6E76C846E}" type="presParOf" srcId="{989DB980-60A8-4710-9F9E-66627AD3A336}" destId="{EBFCE80A-82D4-47F4-B402-C2DB5E41ED5E}" srcOrd="1" destOrd="0" presId="urn:microsoft.com/office/officeart/2005/8/layout/pList2"/>
    <dgm:cxn modelId="{F70A29EC-5BCF-4E2C-B88C-4DAE8449AAE3}" type="presParOf" srcId="{989DB980-60A8-4710-9F9E-66627AD3A336}" destId="{EA4D7148-F422-470F-ADA7-69288AA1D236}" srcOrd="2" destOrd="0" presId="urn:microsoft.com/office/officeart/2005/8/layout/pList2"/>
    <dgm:cxn modelId="{6772047A-F5DD-45B6-B5E5-E14E86DAE830}" type="presParOf" srcId="{A18B8376-34E9-44E4-A1D1-58CE4760C876}" destId="{6A0F073E-550B-44B3-8BB2-178F4485EA53}" srcOrd="5" destOrd="0" presId="urn:microsoft.com/office/officeart/2005/8/layout/pList2"/>
    <dgm:cxn modelId="{965A1840-C967-486F-954B-B5D91BFEF20F}" type="presParOf" srcId="{A18B8376-34E9-44E4-A1D1-58CE4760C876}" destId="{1BF88972-F6E0-418E-AF6B-9C53B87DE1BD}" srcOrd="6" destOrd="0" presId="urn:microsoft.com/office/officeart/2005/8/layout/pList2"/>
    <dgm:cxn modelId="{3578F1D2-1D61-456F-B290-0AB6845AE8EA}" type="presParOf" srcId="{1BF88972-F6E0-418E-AF6B-9C53B87DE1BD}" destId="{BE752F47-E33E-4616-A216-2558033939F0}" srcOrd="0" destOrd="0" presId="urn:microsoft.com/office/officeart/2005/8/layout/pList2"/>
    <dgm:cxn modelId="{4CAF0C31-E6BB-4887-BA3C-7B6D2EB480C2}" type="presParOf" srcId="{1BF88972-F6E0-418E-AF6B-9C53B87DE1BD}" destId="{25808282-4A17-4E3A-B725-A79C85FFBDCB}" srcOrd="1" destOrd="0" presId="urn:microsoft.com/office/officeart/2005/8/layout/pList2"/>
    <dgm:cxn modelId="{551B8520-3A8D-41EC-84D7-37D3F8EE835F}" type="presParOf" srcId="{1BF88972-F6E0-418E-AF6B-9C53B87DE1BD}" destId="{B1E7F8D1-DD27-4142-BC32-55148961B3E6}" srcOrd="2" destOrd="0" presId="urn:microsoft.com/office/officeart/2005/8/layout/pList2"/>
    <dgm:cxn modelId="{3058B474-F4B6-43E5-A9E0-6A223E459030}" type="presParOf" srcId="{A18B8376-34E9-44E4-A1D1-58CE4760C876}" destId="{B28719AE-8E4C-489B-A0DB-A889622368DC}" srcOrd="7" destOrd="0" presId="urn:microsoft.com/office/officeart/2005/8/layout/pList2"/>
    <dgm:cxn modelId="{B314AB76-D131-4BD3-8711-63D9B443521C}" type="presParOf" srcId="{A18B8376-34E9-44E4-A1D1-58CE4760C876}" destId="{3A13243C-7CEC-4550-BB1F-93952D5ED199}" srcOrd="8" destOrd="0" presId="urn:microsoft.com/office/officeart/2005/8/layout/pList2"/>
    <dgm:cxn modelId="{13BC16B0-8B51-4AAE-B6EC-7111311B16BC}" type="presParOf" srcId="{3A13243C-7CEC-4550-BB1F-93952D5ED199}" destId="{7169DF77-3116-4FF8-85E5-AA5595385DD9}" srcOrd="0" destOrd="0" presId="urn:microsoft.com/office/officeart/2005/8/layout/pList2"/>
    <dgm:cxn modelId="{AEC41CB0-951B-4172-A811-4A6679AB9D59}" type="presParOf" srcId="{3A13243C-7CEC-4550-BB1F-93952D5ED199}" destId="{0894171F-C18B-4943-A979-7BF11B443A19}" srcOrd="1" destOrd="0" presId="urn:microsoft.com/office/officeart/2005/8/layout/pList2"/>
    <dgm:cxn modelId="{4EDF935F-901C-4D0B-AE56-473A42772663}" type="presParOf" srcId="{3A13243C-7CEC-4550-BB1F-93952D5ED199}" destId="{E73F4405-C6A3-4AA0-913E-812C78D1753B}" srcOrd="2" destOrd="0" presId="urn:microsoft.com/office/officeart/2005/8/layout/pList2"/>
    <dgm:cxn modelId="{D44F5C8E-AB74-4C80-A3B2-0C2045906F91}" type="presParOf" srcId="{A18B8376-34E9-44E4-A1D1-58CE4760C876}" destId="{14A3AED5-FB4A-4C08-AC47-2D6888E6CF48}" srcOrd="9" destOrd="0" presId="urn:microsoft.com/office/officeart/2005/8/layout/pList2"/>
    <dgm:cxn modelId="{617B2ED1-AFB3-43B7-8C81-C109DFC273EA}" type="presParOf" srcId="{A18B8376-34E9-44E4-A1D1-58CE4760C876}" destId="{98755CD7-A35F-428F-8E17-23490673CD1C}" srcOrd="10" destOrd="0" presId="urn:microsoft.com/office/officeart/2005/8/layout/pList2"/>
    <dgm:cxn modelId="{32CB5C2B-05B2-4829-BF73-BEC480462AC7}" type="presParOf" srcId="{98755CD7-A35F-428F-8E17-23490673CD1C}" destId="{79D0089D-F6EC-4A20-9A7F-F07415A59E93}" srcOrd="0" destOrd="0" presId="urn:microsoft.com/office/officeart/2005/8/layout/pList2"/>
    <dgm:cxn modelId="{71AA3144-63DA-46C4-93B5-ED34674DE678}" type="presParOf" srcId="{98755CD7-A35F-428F-8E17-23490673CD1C}" destId="{87A7FAB3-21A6-42A1-95B0-B585684EC6C4}" srcOrd="1" destOrd="0" presId="urn:microsoft.com/office/officeart/2005/8/layout/pList2"/>
    <dgm:cxn modelId="{B5BFC502-1CF9-46DB-B568-B41930276A28}" type="presParOf" srcId="{98755CD7-A35F-428F-8E17-23490673CD1C}" destId="{38343577-FAD4-4021-AA01-F40FCE99A2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11843-92CD-4329-ADFA-ABB7E7270C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6A3FAF-22E0-4877-B03D-E911A7333E46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/>
            <a:t>Reports of inappropriate assignments</a:t>
          </a:r>
        </a:p>
      </dgm:t>
    </dgm:pt>
    <dgm:pt modelId="{9B27F619-ADAD-485E-A6DA-DA49A7F88CC2}" type="parTrans" cxnId="{4595AE98-81E0-4934-B911-ACF44AEDF4DB}">
      <dgm:prSet/>
      <dgm:spPr/>
      <dgm:t>
        <a:bodyPr/>
        <a:lstStyle/>
        <a:p>
          <a:endParaRPr lang="en-US"/>
        </a:p>
      </dgm:t>
    </dgm:pt>
    <dgm:pt modelId="{9DE73532-B00B-41C8-A29D-98CE588C7182}" type="sibTrans" cxnId="{4595AE98-81E0-4934-B911-ACF44AEDF4DB}">
      <dgm:prSet/>
      <dgm:spPr/>
      <dgm:t>
        <a:bodyPr/>
        <a:lstStyle/>
        <a:p>
          <a:endParaRPr lang="en-US"/>
        </a:p>
      </dgm:t>
    </dgm:pt>
    <dgm:pt modelId="{98AD6D44-3E96-4CB6-868C-2AB5AC89DFC0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/>
            <a:t>Meetings with stakeholders to create </a:t>
          </a:r>
          <a:r>
            <a:rPr lang="en-US" dirty="0">
              <a:solidFill>
                <a:srgbClr val="CCECFF"/>
              </a:solidFill>
              <a:hlinkClick xmlns:r="http://schemas.openxmlformats.org/officeDocument/2006/relationships" r:id="rId1"/>
            </a:rPr>
            <a:t>guidance documents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 (July-Aug 2017)</a:t>
          </a:r>
        </a:p>
      </dgm:t>
    </dgm:pt>
    <dgm:pt modelId="{D0DEC5BC-2D78-4A09-AE8E-1084E1E8C5CE}" type="parTrans" cxnId="{935F8FEA-488E-4A5E-B0E7-159B1C2DF097}">
      <dgm:prSet/>
      <dgm:spPr/>
      <dgm:t>
        <a:bodyPr/>
        <a:lstStyle/>
        <a:p>
          <a:endParaRPr lang="en-US"/>
        </a:p>
      </dgm:t>
    </dgm:pt>
    <dgm:pt modelId="{3BFA4509-1F03-4A89-8E9E-B66B29495C9D}" type="sibTrans" cxnId="{935F8FEA-488E-4A5E-B0E7-159B1C2DF097}">
      <dgm:prSet/>
      <dgm:spPr/>
      <dgm:t>
        <a:bodyPr/>
        <a:lstStyle/>
        <a:p>
          <a:endParaRPr lang="en-US"/>
        </a:p>
      </dgm:t>
    </dgm:pt>
    <dgm:pt modelId="{B19EA153-9677-4D6F-B631-C3C31B561024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/>
            <a:t>Communications with field </a:t>
          </a:r>
        </a:p>
        <a:p>
          <a:r>
            <a:rPr lang="en-US" dirty="0"/>
            <a:t>(Nov 2017-May 2018)</a:t>
          </a:r>
        </a:p>
      </dgm:t>
    </dgm:pt>
    <dgm:pt modelId="{E04A5F7C-0F21-4EB1-98F2-EEC8C34BAEEE}" type="parTrans" cxnId="{691D48A2-0B36-41D6-A25F-07D20EEDB9EB}">
      <dgm:prSet/>
      <dgm:spPr/>
      <dgm:t>
        <a:bodyPr/>
        <a:lstStyle/>
        <a:p>
          <a:endParaRPr lang="en-US"/>
        </a:p>
      </dgm:t>
    </dgm:pt>
    <dgm:pt modelId="{D01AB49E-97C2-44E9-8088-1A0B60114F81}" type="sibTrans" cxnId="{691D48A2-0B36-41D6-A25F-07D20EEDB9EB}">
      <dgm:prSet/>
      <dgm:spPr/>
      <dgm:t>
        <a:bodyPr/>
        <a:lstStyle/>
        <a:p>
          <a:endParaRPr lang="en-US"/>
        </a:p>
      </dgm:t>
    </dgm:pt>
    <dgm:pt modelId="{2DBDC42B-110B-46A6-9D72-66F894B96BE7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/>
            <a:t>Routine State Aid Deductions begin</a:t>
          </a:r>
        </a:p>
        <a:p>
          <a:r>
            <a:rPr lang="en-US" dirty="0"/>
            <a:t> (Academic Year 2018-2019)</a:t>
          </a:r>
        </a:p>
      </dgm:t>
    </dgm:pt>
    <dgm:pt modelId="{DCF38901-99C9-459F-957E-B947C27EFD8E}" type="parTrans" cxnId="{38BEEB34-3C08-485A-A9E3-66069BBBA431}">
      <dgm:prSet/>
      <dgm:spPr/>
      <dgm:t>
        <a:bodyPr/>
        <a:lstStyle/>
        <a:p>
          <a:endParaRPr lang="en-US"/>
        </a:p>
      </dgm:t>
    </dgm:pt>
    <dgm:pt modelId="{A49E7743-0AE7-4FC8-89D7-A490592D1C47}" type="sibTrans" cxnId="{38BEEB34-3C08-485A-A9E3-66069BBBA431}">
      <dgm:prSet/>
      <dgm:spPr/>
      <dgm:t>
        <a:bodyPr/>
        <a:lstStyle/>
        <a:p>
          <a:endParaRPr lang="en-US"/>
        </a:p>
      </dgm:t>
    </dgm:pt>
    <dgm:pt modelId="{FCC0CB1A-EAC5-4E90-B3E7-B9DDDA6D2267}" type="pres">
      <dgm:prSet presAssocID="{43111843-92CD-4329-ADFA-ABB7E7270C2F}" presName="CompostProcess" presStyleCnt="0">
        <dgm:presLayoutVars>
          <dgm:dir/>
          <dgm:resizeHandles val="exact"/>
        </dgm:presLayoutVars>
      </dgm:prSet>
      <dgm:spPr/>
    </dgm:pt>
    <dgm:pt modelId="{0E3292D2-0156-4D74-BC46-0BADE407774C}" type="pres">
      <dgm:prSet presAssocID="{43111843-92CD-4329-ADFA-ABB7E7270C2F}" presName="arrow" presStyleLbl="bgShp" presStyleIdx="0" presStyleCnt="1"/>
      <dgm:spPr>
        <a:solidFill>
          <a:srgbClr val="00B0F0"/>
        </a:solidFill>
      </dgm:spPr>
    </dgm:pt>
    <dgm:pt modelId="{2D0D49B7-9327-4EE4-B362-0C26F86D8D67}" type="pres">
      <dgm:prSet presAssocID="{43111843-92CD-4329-ADFA-ABB7E7270C2F}" presName="linearProcess" presStyleCnt="0"/>
      <dgm:spPr/>
    </dgm:pt>
    <dgm:pt modelId="{C9B1C18C-AB79-442B-A634-27150FE33C8A}" type="pres">
      <dgm:prSet presAssocID="{A16A3FAF-22E0-4877-B03D-E911A7333E46}" presName="textNode" presStyleLbl="node1" presStyleIdx="0" presStyleCnt="4">
        <dgm:presLayoutVars>
          <dgm:bulletEnabled val="1"/>
        </dgm:presLayoutVars>
      </dgm:prSet>
      <dgm:spPr/>
    </dgm:pt>
    <dgm:pt modelId="{F7190469-0DD9-4784-B3A7-7A45096AE448}" type="pres">
      <dgm:prSet presAssocID="{9DE73532-B00B-41C8-A29D-98CE588C7182}" presName="sibTrans" presStyleCnt="0"/>
      <dgm:spPr/>
    </dgm:pt>
    <dgm:pt modelId="{9BC82D92-8408-4C31-BB62-63E9467C080D}" type="pres">
      <dgm:prSet presAssocID="{98AD6D44-3E96-4CB6-868C-2AB5AC89DFC0}" presName="textNode" presStyleLbl="node1" presStyleIdx="1" presStyleCnt="4">
        <dgm:presLayoutVars>
          <dgm:bulletEnabled val="1"/>
        </dgm:presLayoutVars>
      </dgm:prSet>
      <dgm:spPr/>
    </dgm:pt>
    <dgm:pt modelId="{AECCF26B-E9EA-4623-A0B9-3350238C80D0}" type="pres">
      <dgm:prSet presAssocID="{3BFA4509-1F03-4A89-8E9E-B66B29495C9D}" presName="sibTrans" presStyleCnt="0"/>
      <dgm:spPr/>
    </dgm:pt>
    <dgm:pt modelId="{3E88BCB1-3FE2-4066-9274-E6F1B1DA551D}" type="pres">
      <dgm:prSet presAssocID="{B19EA153-9677-4D6F-B631-C3C31B561024}" presName="textNode" presStyleLbl="node1" presStyleIdx="2" presStyleCnt="4">
        <dgm:presLayoutVars>
          <dgm:bulletEnabled val="1"/>
        </dgm:presLayoutVars>
      </dgm:prSet>
      <dgm:spPr/>
    </dgm:pt>
    <dgm:pt modelId="{EFC90890-290A-4D84-ABF5-18F120DB47A5}" type="pres">
      <dgm:prSet presAssocID="{D01AB49E-97C2-44E9-8088-1A0B60114F81}" presName="sibTrans" presStyleCnt="0"/>
      <dgm:spPr/>
    </dgm:pt>
    <dgm:pt modelId="{179CB6D6-E9CD-48BF-9A67-55DBCA795032}" type="pres">
      <dgm:prSet presAssocID="{2DBDC42B-110B-46A6-9D72-66F894B96BE7}" presName="textNode" presStyleLbl="node1" presStyleIdx="3" presStyleCnt="4" custLinFactNeighborX="10652">
        <dgm:presLayoutVars>
          <dgm:bulletEnabled val="1"/>
        </dgm:presLayoutVars>
      </dgm:prSet>
      <dgm:spPr/>
    </dgm:pt>
  </dgm:ptLst>
  <dgm:cxnLst>
    <dgm:cxn modelId="{D4170F16-9E68-4C41-BAAA-0934A4C3E7B1}" type="presOf" srcId="{2DBDC42B-110B-46A6-9D72-66F894B96BE7}" destId="{179CB6D6-E9CD-48BF-9A67-55DBCA795032}" srcOrd="0" destOrd="0" presId="urn:microsoft.com/office/officeart/2005/8/layout/hProcess9"/>
    <dgm:cxn modelId="{38BEEB34-3C08-485A-A9E3-66069BBBA431}" srcId="{43111843-92CD-4329-ADFA-ABB7E7270C2F}" destId="{2DBDC42B-110B-46A6-9D72-66F894B96BE7}" srcOrd="3" destOrd="0" parTransId="{DCF38901-99C9-459F-957E-B947C27EFD8E}" sibTransId="{A49E7743-0AE7-4FC8-89D7-A490592D1C47}"/>
    <dgm:cxn modelId="{FA4CE879-A846-47CC-B4FD-7CCCB4AE6815}" type="presOf" srcId="{43111843-92CD-4329-ADFA-ABB7E7270C2F}" destId="{FCC0CB1A-EAC5-4E90-B3E7-B9DDDA6D2267}" srcOrd="0" destOrd="0" presId="urn:microsoft.com/office/officeart/2005/8/layout/hProcess9"/>
    <dgm:cxn modelId="{4595AE98-81E0-4934-B911-ACF44AEDF4DB}" srcId="{43111843-92CD-4329-ADFA-ABB7E7270C2F}" destId="{A16A3FAF-22E0-4877-B03D-E911A7333E46}" srcOrd="0" destOrd="0" parTransId="{9B27F619-ADAD-485E-A6DA-DA49A7F88CC2}" sibTransId="{9DE73532-B00B-41C8-A29D-98CE588C7182}"/>
    <dgm:cxn modelId="{691D48A2-0B36-41D6-A25F-07D20EEDB9EB}" srcId="{43111843-92CD-4329-ADFA-ABB7E7270C2F}" destId="{B19EA153-9677-4D6F-B631-C3C31B561024}" srcOrd="2" destOrd="0" parTransId="{E04A5F7C-0F21-4EB1-98F2-EEC8C34BAEEE}" sibTransId="{D01AB49E-97C2-44E9-8088-1A0B60114F81}"/>
    <dgm:cxn modelId="{2A8C79CD-842B-457F-8952-8C7B85DA6065}" type="presOf" srcId="{98AD6D44-3E96-4CB6-868C-2AB5AC89DFC0}" destId="{9BC82D92-8408-4C31-BB62-63E9467C080D}" srcOrd="0" destOrd="0" presId="urn:microsoft.com/office/officeart/2005/8/layout/hProcess9"/>
    <dgm:cxn modelId="{36EA44D5-ED3F-4B90-B073-0D0D5C6AE2E7}" type="presOf" srcId="{A16A3FAF-22E0-4877-B03D-E911A7333E46}" destId="{C9B1C18C-AB79-442B-A634-27150FE33C8A}" srcOrd="0" destOrd="0" presId="urn:microsoft.com/office/officeart/2005/8/layout/hProcess9"/>
    <dgm:cxn modelId="{935F8FEA-488E-4A5E-B0E7-159B1C2DF097}" srcId="{43111843-92CD-4329-ADFA-ABB7E7270C2F}" destId="{98AD6D44-3E96-4CB6-868C-2AB5AC89DFC0}" srcOrd="1" destOrd="0" parTransId="{D0DEC5BC-2D78-4A09-AE8E-1084E1E8C5CE}" sibTransId="{3BFA4509-1F03-4A89-8E9E-B66B29495C9D}"/>
    <dgm:cxn modelId="{A95EC3FB-BB38-4F0C-985E-51E076AC02A9}" type="presOf" srcId="{B19EA153-9677-4D6F-B631-C3C31B561024}" destId="{3E88BCB1-3FE2-4066-9274-E6F1B1DA551D}" srcOrd="0" destOrd="0" presId="urn:microsoft.com/office/officeart/2005/8/layout/hProcess9"/>
    <dgm:cxn modelId="{C290F85B-D1C2-45A7-9A8A-F7F1CE986BFA}" type="presParOf" srcId="{FCC0CB1A-EAC5-4E90-B3E7-B9DDDA6D2267}" destId="{0E3292D2-0156-4D74-BC46-0BADE407774C}" srcOrd="0" destOrd="0" presId="urn:microsoft.com/office/officeart/2005/8/layout/hProcess9"/>
    <dgm:cxn modelId="{BA0D8184-9AF7-4006-AB06-0C48766ADF1B}" type="presParOf" srcId="{FCC0CB1A-EAC5-4E90-B3E7-B9DDDA6D2267}" destId="{2D0D49B7-9327-4EE4-B362-0C26F86D8D67}" srcOrd="1" destOrd="0" presId="urn:microsoft.com/office/officeart/2005/8/layout/hProcess9"/>
    <dgm:cxn modelId="{D1E4C02C-EDBC-4F44-BB24-58562D051454}" type="presParOf" srcId="{2D0D49B7-9327-4EE4-B362-0C26F86D8D67}" destId="{C9B1C18C-AB79-442B-A634-27150FE33C8A}" srcOrd="0" destOrd="0" presId="urn:microsoft.com/office/officeart/2005/8/layout/hProcess9"/>
    <dgm:cxn modelId="{F2EAF0A0-A660-436D-92FD-2C4C26DA4BB6}" type="presParOf" srcId="{2D0D49B7-9327-4EE4-B362-0C26F86D8D67}" destId="{F7190469-0DD9-4784-B3A7-7A45096AE448}" srcOrd="1" destOrd="0" presId="urn:microsoft.com/office/officeart/2005/8/layout/hProcess9"/>
    <dgm:cxn modelId="{2BB38FE9-C8CD-40A7-97A2-A428E24D7D46}" type="presParOf" srcId="{2D0D49B7-9327-4EE4-B362-0C26F86D8D67}" destId="{9BC82D92-8408-4C31-BB62-63E9467C080D}" srcOrd="2" destOrd="0" presId="urn:microsoft.com/office/officeart/2005/8/layout/hProcess9"/>
    <dgm:cxn modelId="{15198D98-9D90-49C5-AF8D-24EF20AE4CFC}" type="presParOf" srcId="{2D0D49B7-9327-4EE4-B362-0C26F86D8D67}" destId="{AECCF26B-E9EA-4623-A0B9-3350238C80D0}" srcOrd="3" destOrd="0" presId="urn:microsoft.com/office/officeart/2005/8/layout/hProcess9"/>
    <dgm:cxn modelId="{FD52F501-1462-4034-8DC0-A960610307AE}" type="presParOf" srcId="{2D0D49B7-9327-4EE4-B362-0C26F86D8D67}" destId="{3E88BCB1-3FE2-4066-9274-E6F1B1DA551D}" srcOrd="4" destOrd="0" presId="urn:microsoft.com/office/officeart/2005/8/layout/hProcess9"/>
    <dgm:cxn modelId="{C8764985-6A2F-4372-9E77-36657B5A8DF5}" type="presParOf" srcId="{2D0D49B7-9327-4EE4-B362-0C26F86D8D67}" destId="{EFC90890-290A-4D84-ABF5-18F120DB47A5}" srcOrd="5" destOrd="0" presId="urn:microsoft.com/office/officeart/2005/8/layout/hProcess9"/>
    <dgm:cxn modelId="{2223E8E5-5076-4BE5-BFFE-29818FE1C130}" type="presParOf" srcId="{2D0D49B7-9327-4EE4-B362-0C26F86D8D67}" destId="{179CB6D6-E9CD-48BF-9A67-55DBCA79503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A9860-D08D-4CEF-92DB-ED216223E6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7808C03-FA9E-4FAE-B966-6D04D0860A6E}">
      <dgm:prSet phldrT="[Text]" custT="1"/>
      <dgm:spPr/>
      <dgm:t>
        <a:bodyPr/>
        <a:lstStyle/>
        <a:p>
          <a:endParaRPr lang="en-US" sz="2000" dirty="0"/>
        </a:p>
        <a:p>
          <a:endParaRPr lang="en-US" sz="2000" dirty="0"/>
        </a:p>
        <a:p>
          <a:r>
            <a:rPr lang="en-US" sz="2000" dirty="0"/>
            <a:t>Additional Endorsement [1129]</a:t>
          </a:r>
        </a:p>
      </dgm:t>
    </dgm:pt>
    <dgm:pt modelId="{F088FA3F-3BD3-4B95-898E-8D09FAC974FF}" type="parTrans" cxnId="{36C925E2-E427-417C-A642-721B2D15DF40}">
      <dgm:prSet/>
      <dgm:spPr/>
      <dgm:t>
        <a:bodyPr/>
        <a:lstStyle/>
        <a:p>
          <a:endParaRPr lang="en-US"/>
        </a:p>
      </dgm:t>
    </dgm:pt>
    <dgm:pt modelId="{4DC31B08-F3F3-40ED-B3BD-2C07FA63F2B5}" type="sibTrans" cxnId="{36C925E2-E427-417C-A642-721B2D15DF40}">
      <dgm:prSet/>
      <dgm:spPr/>
      <dgm:t>
        <a:bodyPr/>
        <a:lstStyle/>
        <a:p>
          <a:endParaRPr lang="en-US"/>
        </a:p>
      </dgm:t>
    </dgm:pt>
    <dgm:pt modelId="{A2044F9A-84C7-43D8-BA7B-87F2BF27090B}">
      <dgm:prSet phldrT="[Text]" custT="1"/>
      <dgm:spPr/>
      <dgm:t>
        <a:bodyPr/>
        <a:lstStyle/>
        <a:p>
          <a:r>
            <a:rPr lang="en-US" sz="2400" dirty="0"/>
            <a:t>Initial Endorsement Area [1123 (c)]</a:t>
          </a:r>
        </a:p>
      </dgm:t>
    </dgm:pt>
    <dgm:pt modelId="{16574681-3106-4B31-8927-F6E2AFBB5B1B}" type="parTrans" cxnId="{F26C1739-176E-4E21-B29C-926E4F9C8024}">
      <dgm:prSet/>
      <dgm:spPr/>
      <dgm:t>
        <a:bodyPr/>
        <a:lstStyle/>
        <a:p>
          <a:endParaRPr lang="en-US"/>
        </a:p>
      </dgm:t>
    </dgm:pt>
    <dgm:pt modelId="{5A5A93E3-FA59-49A5-887B-AE6607555ECF}" type="sibTrans" cxnId="{F26C1739-176E-4E21-B29C-926E4F9C8024}">
      <dgm:prSet/>
      <dgm:spPr/>
      <dgm:t>
        <a:bodyPr/>
        <a:lstStyle/>
        <a:p>
          <a:endParaRPr lang="en-US"/>
        </a:p>
      </dgm:t>
    </dgm:pt>
    <dgm:pt modelId="{C9A4C872-59A4-4BF0-8944-DFA610EED244}">
      <dgm:prSet phldrT="[Text]" custT="1"/>
      <dgm:spPr/>
      <dgm:t>
        <a:bodyPr/>
        <a:lstStyle/>
        <a:p>
          <a:r>
            <a:rPr lang="en-US" sz="2400" dirty="0"/>
            <a:t>Professional Sequence &amp; Student Teaching  [1123(a-b)]</a:t>
          </a:r>
        </a:p>
      </dgm:t>
    </dgm:pt>
    <dgm:pt modelId="{76ED6A57-DBB4-43BA-A087-006DAF31A4B3}" type="parTrans" cxnId="{255AEA14-17E2-497C-99ED-282A55D14068}">
      <dgm:prSet/>
      <dgm:spPr/>
      <dgm:t>
        <a:bodyPr/>
        <a:lstStyle/>
        <a:p>
          <a:endParaRPr lang="en-US"/>
        </a:p>
      </dgm:t>
    </dgm:pt>
    <dgm:pt modelId="{90D2BDAF-A7DB-466F-BE96-65E326AE0F17}" type="sibTrans" cxnId="{255AEA14-17E2-497C-99ED-282A55D14068}">
      <dgm:prSet/>
      <dgm:spPr/>
      <dgm:t>
        <a:bodyPr/>
        <a:lstStyle/>
        <a:p>
          <a:endParaRPr lang="en-US"/>
        </a:p>
      </dgm:t>
    </dgm:pt>
    <dgm:pt modelId="{271DCD6C-28A9-4699-A97B-DB07FBFEB682}" type="pres">
      <dgm:prSet presAssocID="{786A9860-D08D-4CEF-92DB-ED216223E6CC}" presName="Name0" presStyleCnt="0">
        <dgm:presLayoutVars>
          <dgm:dir/>
          <dgm:animLvl val="lvl"/>
          <dgm:resizeHandles val="exact"/>
        </dgm:presLayoutVars>
      </dgm:prSet>
      <dgm:spPr/>
    </dgm:pt>
    <dgm:pt modelId="{02A3CB99-C5BB-4873-B55C-5CA286379D18}" type="pres">
      <dgm:prSet presAssocID="{77808C03-FA9E-4FAE-B966-6D04D0860A6E}" presName="Name8" presStyleCnt="0"/>
      <dgm:spPr/>
    </dgm:pt>
    <dgm:pt modelId="{4035F189-9DEF-485D-B046-C3A3651F4B34}" type="pres">
      <dgm:prSet presAssocID="{77808C03-FA9E-4FAE-B966-6D04D0860A6E}" presName="level" presStyleLbl="node1" presStyleIdx="0" presStyleCnt="3">
        <dgm:presLayoutVars>
          <dgm:chMax val="1"/>
          <dgm:bulletEnabled val="1"/>
        </dgm:presLayoutVars>
      </dgm:prSet>
      <dgm:spPr/>
    </dgm:pt>
    <dgm:pt modelId="{48A5A42F-9D24-4684-8E69-AD019517D326}" type="pres">
      <dgm:prSet presAssocID="{77808C03-FA9E-4FAE-B966-6D04D0860A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9BB201-0476-4D72-986E-EC94A3947D6B}" type="pres">
      <dgm:prSet presAssocID="{A2044F9A-84C7-43D8-BA7B-87F2BF27090B}" presName="Name8" presStyleCnt="0"/>
      <dgm:spPr/>
    </dgm:pt>
    <dgm:pt modelId="{B6EE9A7F-A8A9-4D6B-9D99-40F42D808075}" type="pres">
      <dgm:prSet presAssocID="{A2044F9A-84C7-43D8-BA7B-87F2BF27090B}" presName="level" presStyleLbl="node1" presStyleIdx="1" presStyleCnt="3" custScaleY="74117">
        <dgm:presLayoutVars>
          <dgm:chMax val="1"/>
          <dgm:bulletEnabled val="1"/>
        </dgm:presLayoutVars>
      </dgm:prSet>
      <dgm:spPr/>
    </dgm:pt>
    <dgm:pt modelId="{D8C0C153-05BF-4F55-85BC-82FE9675319F}" type="pres">
      <dgm:prSet presAssocID="{A2044F9A-84C7-43D8-BA7B-87F2BF270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D79C56-F800-46F8-8D6C-9F81B7FB50F9}" type="pres">
      <dgm:prSet presAssocID="{C9A4C872-59A4-4BF0-8944-DFA610EED244}" presName="Name8" presStyleCnt="0"/>
      <dgm:spPr/>
    </dgm:pt>
    <dgm:pt modelId="{284E3C73-A637-46A5-BF71-A4EEA3B88247}" type="pres">
      <dgm:prSet presAssocID="{C9A4C872-59A4-4BF0-8944-DFA610EED244}" presName="level" presStyleLbl="node1" presStyleIdx="2" presStyleCnt="3" custScaleY="73386">
        <dgm:presLayoutVars>
          <dgm:chMax val="1"/>
          <dgm:bulletEnabled val="1"/>
        </dgm:presLayoutVars>
      </dgm:prSet>
      <dgm:spPr/>
    </dgm:pt>
    <dgm:pt modelId="{C2B156F8-F25B-4D7F-A0A4-95BBE80E3670}" type="pres">
      <dgm:prSet presAssocID="{C9A4C872-59A4-4BF0-8944-DFA610EED24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5AEA14-17E2-497C-99ED-282A55D14068}" srcId="{786A9860-D08D-4CEF-92DB-ED216223E6CC}" destId="{C9A4C872-59A4-4BF0-8944-DFA610EED244}" srcOrd="2" destOrd="0" parTransId="{76ED6A57-DBB4-43BA-A087-006DAF31A4B3}" sibTransId="{90D2BDAF-A7DB-466F-BE96-65E326AE0F17}"/>
    <dgm:cxn modelId="{493B9631-7AE8-4E4D-93CC-61D61B56DEC1}" type="presOf" srcId="{C9A4C872-59A4-4BF0-8944-DFA610EED244}" destId="{C2B156F8-F25B-4D7F-A0A4-95BBE80E3670}" srcOrd="1" destOrd="0" presId="urn:microsoft.com/office/officeart/2005/8/layout/pyramid1"/>
    <dgm:cxn modelId="{BDFE7F33-3CE7-47FB-9B7E-D780DCD499F7}" type="presOf" srcId="{77808C03-FA9E-4FAE-B966-6D04D0860A6E}" destId="{4035F189-9DEF-485D-B046-C3A3651F4B34}" srcOrd="0" destOrd="0" presId="urn:microsoft.com/office/officeart/2005/8/layout/pyramid1"/>
    <dgm:cxn modelId="{F26C1739-176E-4E21-B29C-926E4F9C8024}" srcId="{786A9860-D08D-4CEF-92DB-ED216223E6CC}" destId="{A2044F9A-84C7-43D8-BA7B-87F2BF27090B}" srcOrd="1" destOrd="0" parTransId="{16574681-3106-4B31-8927-F6E2AFBB5B1B}" sibTransId="{5A5A93E3-FA59-49A5-887B-AE6607555ECF}"/>
    <dgm:cxn modelId="{ABA2CA84-016D-4312-BF25-785A8868DCED}" type="presOf" srcId="{786A9860-D08D-4CEF-92DB-ED216223E6CC}" destId="{271DCD6C-28A9-4699-A97B-DB07FBFEB682}" srcOrd="0" destOrd="0" presId="urn:microsoft.com/office/officeart/2005/8/layout/pyramid1"/>
    <dgm:cxn modelId="{08A4CAA1-4A18-4A1C-A5A8-74BE5D2292BB}" type="presOf" srcId="{77808C03-FA9E-4FAE-B966-6D04D0860A6E}" destId="{48A5A42F-9D24-4684-8E69-AD019517D326}" srcOrd="1" destOrd="0" presId="urn:microsoft.com/office/officeart/2005/8/layout/pyramid1"/>
    <dgm:cxn modelId="{CE9F98AB-D8F3-44A3-AD60-6F7E014B983C}" type="presOf" srcId="{A2044F9A-84C7-43D8-BA7B-87F2BF27090B}" destId="{D8C0C153-05BF-4F55-85BC-82FE9675319F}" srcOrd="1" destOrd="0" presId="urn:microsoft.com/office/officeart/2005/8/layout/pyramid1"/>
    <dgm:cxn modelId="{36C925E2-E427-417C-A642-721B2D15DF40}" srcId="{786A9860-D08D-4CEF-92DB-ED216223E6CC}" destId="{77808C03-FA9E-4FAE-B966-6D04D0860A6E}" srcOrd="0" destOrd="0" parTransId="{F088FA3F-3BD3-4B95-898E-8D09FAC974FF}" sibTransId="{4DC31B08-F3F3-40ED-B3BD-2C07FA63F2B5}"/>
    <dgm:cxn modelId="{89ACD6E5-4163-4F1D-AC17-BF252025D0BA}" type="presOf" srcId="{A2044F9A-84C7-43D8-BA7B-87F2BF27090B}" destId="{B6EE9A7F-A8A9-4D6B-9D99-40F42D808075}" srcOrd="0" destOrd="0" presId="urn:microsoft.com/office/officeart/2005/8/layout/pyramid1"/>
    <dgm:cxn modelId="{E4AA3CFD-02F5-4127-901F-528D4D223CB1}" type="presOf" srcId="{C9A4C872-59A4-4BF0-8944-DFA610EED244}" destId="{284E3C73-A637-46A5-BF71-A4EEA3B88247}" srcOrd="0" destOrd="0" presId="urn:microsoft.com/office/officeart/2005/8/layout/pyramid1"/>
    <dgm:cxn modelId="{A927875C-9A94-4BE1-9F43-CCBA9112CA70}" type="presParOf" srcId="{271DCD6C-28A9-4699-A97B-DB07FBFEB682}" destId="{02A3CB99-C5BB-4873-B55C-5CA286379D18}" srcOrd="0" destOrd="0" presId="urn:microsoft.com/office/officeart/2005/8/layout/pyramid1"/>
    <dgm:cxn modelId="{F3DEB186-0CA0-4809-9234-09F89F5C123A}" type="presParOf" srcId="{02A3CB99-C5BB-4873-B55C-5CA286379D18}" destId="{4035F189-9DEF-485D-B046-C3A3651F4B34}" srcOrd="0" destOrd="0" presId="urn:microsoft.com/office/officeart/2005/8/layout/pyramid1"/>
    <dgm:cxn modelId="{816D2B15-BFEB-4F37-B821-1036AFC2268D}" type="presParOf" srcId="{02A3CB99-C5BB-4873-B55C-5CA286379D18}" destId="{48A5A42F-9D24-4684-8E69-AD019517D326}" srcOrd="1" destOrd="0" presId="urn:microsoft.com/office/officeart/2005/8/layout/pyramid1"/>
    <dgm:cxn modelId="{AC617EFD-F06C-4F7D-A6D1-0CBE1D5081C5}" type="presParOf" srcId="{271DCD6C-28A9-4699-A97B-DB07FBFEB682}" destId="{199BB201-0476-4D72-986E-EC94A3947D6B}" srcOrd="1" destOrd="0" presId="urn:microsoft.com/office/officeart/2005/8/layout/pyramid1"/>
    <dgm:cxn modelId="{7E9FF707-660A-48C9-B01C-CFC45D9A3807}" type="presParOf" srcId="{199BB201-0476-4D72-986E-EC94A3947D6B}" destId="{B6EE9A7F-A8A9-4D6B-9D99-40F42D808075}" srcOrd="0" destOrd="0" presId="urn:microsoft.com/office/officeart/2005/8/layout/pyramid1"/>
    <dgm:cxn modelId="{797E4796-B184-4335-B5B3-5A3466E4773D}" type="presParOf" srcId="{199BB201-0476-4D72-986E-EC94A3947D6B}" destId="{D8C0C153-05BF-4F55-85BC-82FE9675319F}" srcOrd="1" destOrd="0" presId="urn:microsoft.com/office/officeart/2005/8/layout/pyramid1"/>
    <dgm:cxn modelId="{CDEAB8D3-E767-415C-8943-856FFA7F5C53}" type="presParOf" srcId="{271DCD6C-28A9-4699-A97B-DB07FBFEB682}" destId="{10D79C56-F800-46F8-8D6C-9F81B7FB50F9}" srcOrd="2" destOrd="0" presId="urn:microsoft.com/office/officeart/2005/8/layout/pyramid1"/>
    <dgm:cxn modelId="{B0AE6E8A-42BE-4EE2-8EEE-0CC3D9000712}" type="presParOf" srcId="{10D79C56-F800-46F8-8D6C-9F81B7FB50F9}" destId="{284E3C73-A637-46A5-BF71-A4EEA3B88247}" srcOrd="0" destOrd="0" presId="urn:microsoft.com/office/officeart/2005/8/layout/pyramid1"/>
    <dgm:cxn modelId="{B7AF41DA-8982-4854-9ED6-4275074FE91A}" type="presParOf" srcId="{10D79C56-F800-46F8-8D6C-9F81B7FB50F9}" destId="{C2B156F8-F25B-4D7F-A0A4-95BBE80E367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BAD23-D5BF-412C-AEE1-5336BEEC34F3}">
      <dsp:nvSpPr>
        <dsp:cNvPr id="0" name=""/>
        <dsp:cNvSpPr/>
      </dsp:nvSpPr>
      <dsp:spPr>
        <a:xfrm>
          <a:off x="0" y="0"/>
          <a:ext cx="9705703" cy="211618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5D589-06C8-40AE-A0AF-9236759F2074}">
      <dsp:nvSpPr>
        <dsp:cNvPr id="0" name=""/>
        <dsp:cNvSpPr/>
      </dsp:nvSpPr>
      <dsp:spPr>
        <a:xfrm>
          <a:off x="304675" y="232544"/>
          <a:ext cx="1403251" cy="1551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5E074-2D54-4A76-B31C-2D9E9DCEE83D}">
      <dsp:nvSpPr>
        <dsp:cNvPr id="0" name=""/>
        <dsp:cNvSpPr/>
      </dsp:nvSpPr>
      <dsp:spPr>
        <a:xfrm rot="10800000">
          <a:off x="292284" y="2116183"/>
          <a:ext cx="1403251" cy="2586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Daily Substitute Permit</a:t>
          </a:r>
        </a:p>
      </dsp:txBody>
      <dsp:txXfrm rot="10800000">
        <a:off x="335439" y="2116183"/>
        <a:ext cx="1316941" cy="2543290"/>
      </dsp:txXfrm>
    </dsp:sp>
    <dsp:sp modelId="{353DDC7F-714A-471E-A067-B7DBBECD8E46}">
      <dsp:nvSpPr>
        <dsp:cNvPr id="0" name=""/>
        <dsp:cNvSpPr/>
      </dsp:nvSpPr>
      <dsp:spPr>
        <a:xfrm>
          <a:off x="1835861" y="282157"/>
          <a:ext cx="1403251" cy="1551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62442-64B2-453A-99B7-39A1ACF38404}">
      <dsp:nvSpPr>
        <dsp:cNvPr id="0" name=""/>
        <dsp:cNvSpPr/>
      </dsp:nvSpPr>
      <dsp:spPr>
        <a:xfrm rot="10800000">
          <a:off x="1835861" y="2116183"/>
          <a:ext cx="1403251" cy="2586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shade val="50000"/>
            <a:hueOff val="-96970"/>
            <a:satOff val="-7929"/>
            <a:lumOff val="158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Full-year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Basic Permit</a:t>
          </a:r>
        </a:p>
      </dsp:txBody>
      <dsp:txXfrm rot="10800000">
        <a:off x="1879016" y="2116183"/>
        <a:ext cx="1316941" cy="2543290"/>
      </dsp:txXfrm>
    </dsp:sp>
    <dsp:sp modelId="{EA4D7148-F422-470F-ADA7-69288AA1D236}">
      <dsp:nvSpPr>
        <dsp:cNvPr id="0" name=""/>
        <dsp:cNvSpPr/>
      </dsp:nvSpPr>
      <dsp:spPr>
        <a:xfrm>
          <a:off x="4934562" y="289389"/>
          <a:ext cx="1403251" cy="1551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CA321-8269-41A6-A439-BE9B1789A141}">
      <dsp:nvSpPr>
        <dsp:cNvPr id="0" name=""/>
        <dsp:cNvSpPr/>
      </dsp:nvSpPr>
      <dsp:spPr>
        <a:xfrm rot="10800000">
          <a:off x="3379437" y="2116183"/>
          <a:ext cx="1403251" cy="2586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shade val="50000"/>
            <a:hueOff val="-193940"/>
            <a:satOff val="-15858"/>
            <a:lumOff val="317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Full-year Shortage Permit</a:t>
          </a:r>
        </a:p>
      </dsp:txBody>
      <dsp:txXfrm rot="10800000">
        <a:off x="3422592" y="2116183"/>
        <a:ext cx="1316941" cy="2543290"/>
      </dsp:txXfrm>
    </dsp:sp>
    <dsp:sp modelId="{B1E7F8D1-DD27-4142-BC32-55148961B3E6}">
      <dsp:nvSpPr>
        <dsp:cNvPr id="0" name=""/>
        <dsp:cNvSpPr/>
      </dsp:nvSpPr>
      <dsp:spPr>
        <a:xfrm>
          <a:off x="3380644" y="289389"/>
          <a:ext cx="1403251" cy="1551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52F47-E33E-4616-A216-2558033939F0}">
      <dsp:nvSpPr>
        <dsp:cNvPr id="0" name=""/>
        <dsp:cNvSpPr/>
      </dsp:nvSpPr>
      <dsp:spPr>
        <a:xfrm rot="10800000">
          <a:off x="4923014" y="2116183"/>
          <a:ext cx="1403251" cy="2586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shade val="50000"/>
            <a:hueOff val="-290910"/>
            <a:satOff val="-23787"/>
            <a:lumOff val="476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Expert Permit</a:t>
          </a:r>
        </a:p>
      </dsp:txBody>
      <dsp:txXfrm rot="10800000">
        <a:off x="4966169" y="2116183"/>
        <a:ext cx="1316941" cy="2543290"/>
      </dsp:txXfrm>
    </dsp:sp>
    <dsp:sp modelId="{E73F4405-C6A3-4AA0-913E-812C78D1753B}">
      <dsp:nvSpPr>
        <dsp:cNvPr id="0" name=""/>
        <dsp:cNvSpPr/>
      </dsp:nvSpPr>
      <dsp:spPr>
        <a:xfrm>
          <a:off x="6466590" y="282157"/>
          <a:ext cx="1403251" cy="1551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9DF77-3116-4FF8-85E5-AA5595385DD9}">
      <dsp:nvSpPr>
        <dsp:cNvPr id="0" name=""/>
        <dsp:cNvSpPr/>
      </dsp:nvSpPr>
      <dsp:spPr>
        <a:xfrm rot="10800000">
          <a:off x="6466590" y="2116183"/>
          <a:ext cx="1403251" cy="2586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shade val="50000"/>
            <a:hueOff val="-193940"/>
            <a:satOff val="-15858"/>
            <a:lumOff val="317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Annual CTE Auth.</a:t>
          </a:r>
        </a:p>
      </dsp:txBody>
      <dsp:txXfrm rot="10800000">
        <a:off x="6509745" y="2116183"/>
        <a:ext cx="1316941" cy="2543290"/>
      </dsp:txXfrm>
    </dsp:sp>
    <dsp:sp modelId="{38343577-FAD4-4021-AA01-F40FCE99A2B0}">
      <dsp:nvSpPr>
        <dsp:cNvPr id="0" name=""/>
        <dsp:cNvSpPr/>
      </dsp:nvSpPr>
      <dsp:spPr>
        <a:xfrm>
          <a:off x="8010166" y="282157"/>
          <a:ext cx="1403251" cy="1551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0089D-F6EC-4A20-9A7F-F07415A59E93}">
      <dsp:nvSpPr>
        <dsp:cNvPr id="0" name=""/>
        <dsp:cNvSpPr/>
      </dsp:nvSpPr>
      <dsp:spPr>
        <a:xfrm rot="10800000">
          <a:off x="8010166" y="2116183"/>
          <a:ext cx="1403251" cy="2586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shade val="50000"/>
            <a:hueOff val="-96970"/>
            <a:satOff val="-7929"/>
            <a:lumOff val="158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Special Education Approval</a:t>
          </a:r>
        </a:p>
      </dsp:txBody>
      <dsp:txXfrm rot="10800000">
        <a:off x="8053321" y="2116183"/>
        <a:ext cx="1316941" cy="2543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292D2-0156-4D74-BC46-0BADE407774C}">
      <dsp:nvSpPr>
        <dsp:cNvPr id="0" name=""/>
        <dsp:cNvSpPr/>
      </dsp:nvSpPr>
      <dsp:spPr>
        <a:xfrm>
          <a:off x="786652" y="0"/>
          <a:ext cx="8915399" cy="6858000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C18C-AB79-442B-A634-27150FE33C8A}">
      <dsp:nvSpPr>
        <dsp:cNvPr id="0" name=""/>
        <dsp:cNvSpPr/>
      </dsp:nvSpPr>
      <dsp:spPr>
        <a:xfrm>
          <a:off x="5249" y="2057400"/>
          <a:ext cx="2524868" cy="2743200"/>
        </a:xfrm>
        <a:prstGeom prst="roundRect">
          <a:avLst/>
        </a:prstGeom>
        <a:solidFill>
          <a:srgbClr val="00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Reports of inappropriate assignments</a:t>
          </a:r>
        </a:p>
      </dsp:txBody>
      <dsp:txXfrm>
        <a:off x="128503" y="2180654"/>
        <a:ext cx="2278360" cy="2496692"/>
      </dsp:txXfrm>
    </dsp:sp>
    <dsp:sp modelId="{9BC82D92-8408-4C31-BB62-63E9467C080D}">
      <dsp:nvSpPr>
        <dsp:cNvPr id="0" name=""/>
        <dsp:cNvSpPr/>
      </dsp:nvSpPr>
      <dsp:spPr>
        <a:xfrm>
          <a:off x="2656361" y="2057400"/>
          <a:ext cx="2524868" cy="2743200"/>
        </a:xfrm>
        <a:prstGeom prst="roundRect">
          <a:avLst/>
        </a:prstGeom>
        <a:solidFill>
          <a:srgbClr val="00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Meetings with stakeholders to create </a:t>
          </a:r>
          <a:r>
            <a:rPr lang="en-US" sz="2400" kern="1200" dirty="0">
              <a:solidFill>
                <a:srgbClr val="CCECFF"/>
              </a:solidFill>
              <a:hlinkClick xmlns:r="http://schemas.openxmlformats.org/officeDocument/2006/relationships" r:id="rId1"/>
            </a:rPr>
            <a:t>guidance documents</a:t>
          </a:r>
          <a:r>
            <a:rPr lang="en-US" sz="2400" kern="1200" dirty="0"/>
            <a:t> </a:t>
          </a:r>
          <a:br>
            <a:rPr lang="en-US" sz="2400" kern="1200" dirty="0"/>
          </a:br>
          <a:r>
            <a:rPr lang="en-US" sz="2400" kern="1200" dirty="0"/>
            <a:t> (July-Aug 2017)</a:t>
          </a:r>
        </a:p>
      </dsp:txBody>
      <dsp:txXfrm>
        <a:off x="2779615" y="2180654"/>
        <a:ext cx="2278360" cy="2496692"/>
      </dsp:txXfrm>
    </dsp:sp>
    <dsp:sp modelId="{3E88BCB1-3FE2-4066-9274-E6F1B1DA551D}">
      <dsp:nvSpPr>
        <dsp:cNvPr id="0" name=""/>
        <dsp:cNvSpPr/>
      </dsp:nvSpPr>
      <dsp:spPr>
        <a:xfrm>
          <a:off x="5307474" y="2057400"/>
          <a:ext cx="2524868" cy="2743200"/>
        </a:xfrm>
        <a:prstGeom prst="roundRect">
          <a:avLst/>
        </a:prstGeom>
        <a:solidFill>
          <a:srgbClr val="00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Communications with field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(Nov 2017-May 2018)</a:t>
          </a:r>
        </a:p>
      </dsp:txBody>
      <dsp:txXfrm>
        <a:off x="5430728" y="2180654"/>
        <a:ext cx="2278360" cy="2496692"/>
      </dsp:txXfrm>
    </dsp:sp>
    <dsp:sp modelId="{179CB6D6-E9CD-48BF-9A67-55DBCA795032}">
      <dsp:nvSpPr>
        <dsp:cNvPr id="0" name=""/>
        <dsp:cNvSpPr/>
      </dsp:nvSpPr>
      <dsp:spPr>
        <a:xfrm>
          <a:off x="7963836" y="2057400"/>
          <a:ext cx="2524868" cy="2743200"/>
        </a:xfrm>
        <a:prstGeom prst="roundRect">
          <a:avLst/>
        </a:prstGeom>
        <a:solidFill>
          <a:srgbClr val="00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Routine State Aid Deductions begin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(Academic Year 2018-2019)</a:t>
          </a:r>
        </a:p>
      </dsp:txBody>
      <dsp:txXfrm>
        <a:off x="8087090" y="2180654"/>
        <a:ext cx="2278360" cy="2496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5F189-9DEF-485D-B046-C3A3651F4B34}">
      <dsp:nvSpPr>
        <dsp:cNvPr id="0" name=""/>
        <dsp:cNvSpPr/>
      </dsp:nvSpPr>
      <dsp:spPr>
        <a:xfrm>
          <a:off x="1471175" y="0"/>
          <a:ext cx="1994773" cy="1625323"/>
        </a:xfrm>
        <a:prstGeom prst="trapezoid">
          <a:avLst>
            <a:gd name="adj" fmla="val 613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Additional Endorsement [1129]</a:t>
          </a:r>
        </a:p>
      </dsp:txBody>
      <dsp:txXfrm>
        <a:off x="1471175" y="0"/>
        <a:ext cx="1994773" cy="1625323"/>
      </dsp:txXfrm>
    </dsp:sp>
    <dsp:sp modelId="{B6EE9A7F-A8A9-4D6B-9D99-40F42D808075}">
      <dsp:nvSpPr>
        <dsp:cNvPr id="0" name=""/>
        <dsp:cNvSpPr/>
      </dsp:nvSpPr>
      <dsp:spPr>
        <a:xfrm>
          <a:off x="731942" y="1625323"/>
          <a:ext cx="3473240" cy="1204641"/>
        </a:xfrm>
        <a:prstGeom prst="trapezoid">
          <a:avLst>
            <a:gd name="adj" fmla="val 613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Initial Endorsement Area [1123 (c)]</a:t>
          </a:r>
        </a:p>
      </dsp:txBody>
      <dsp:txXfrm>
        <a:off x="1339759" y="1625323"/>
        <a:ext cx="2257606" cy="1204641"/>
      </dsp:txXfrm>
    </dsp:sp>
    <dsp:sp modelId="{284E3C73-A637-46A5-BF71-A4EEA3B88247}">
      <dsp:nvSpPr>
        <dsp:cNvPr id="0" name=""/>
        <dsp:cNvSpPr/>
      </dsp:nvSpPr>
      <dsp:spPr>
        <a:xfrm>
          <a:off x="0" y="2829964"/>
          <a:ext cx="4937125" cy="1192760"/>
        </a:xfrm>
        <a:prstGeom prst="trapezoid">
          <a:avLst>
            <a:gd name="adj" fmla="val 613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Professional Sequence &amp; Student Teaching  [1123(a-b)]</a:t>
          </a:r>
        </a:p>
      </dsp:txBody>
      <dsp:txXfrm>
        <a:off x="863996" y="2829964"/>
        <a:ext cx="3209131" cy="119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69A165-8BAA-4D90-8307-8F527AF59928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6FBAF6-06BB-4F27-AFBF-15065F10D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9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8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8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6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has Fly-in Animations of internal 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HE/PE full development from new standards for single endorsement: two non-compensatory subtest/tests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fields with objective realignment review, item refresh, consideration of new </a:t>
            </a:r>
            <a:r>
              <a:rPr lang="en-US" dirty="0" err="1"/>
              <a:t>cutscore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7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has Fly-in Animations of internal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5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has Fly-in Animations of internal 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final image, “Together we will produce a bright</a:t>
            </a:r>
            <a:r>
              <a:rPr lang="en-US"/>
              <a:t>, shiny gem”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0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/>
              <a:t>Work Added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Educator Evaluation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Teacher of the Year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Michigan Teacher Leadership Advisory Council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Research and Data Unit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#proudMIeducator Campaign</a:t>
            </a:r>
          </a:p>
          <a:p>
            <a:endParaRPr lang="en-US" dirty="0"/>
          </a:p>
          <a:p>
            <a:pPr marL="232943" indent="-232943">
              <a:buFont typeface="Arial" panose="020B0604020202020204" pitchFamily="34" charset="0"/>
              <a:buAutoNum type="arabicPeriod" startAt="2"/>
            </a:pPr>
            <a:r>
              <a:rPr lang="en-US" dirty="0"/>
              <a:t>Not sure yet how the structure will change</a:t>
            </a:r>
          </a:p>
          <a:p>
            <a:endParaRPr lang="en-US" dirty="0"/>
          </a:p>
          <a:p>
            <a:r>
              <a:rPr lang="en-US" dirty="0"/>
              <a:t>3.  Staff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9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/>
              <a:t>4181 – school counselors need to spend 25 of their required 150 hours every five years engaged in professional learning specific to career counseling; those programs need to be approved by MDE; opportunity for you.  Also, the new law requires we have college admissions professionals on our stakeholder groups to determine program standards; volunteers should contact Beatrice Harrison;</a:t>
            </a:r>
          </a:p>
          <a:p>
            <a:endParaRPr lang="en-US" sz="600" dirty="0"/>
          </a:p>
          <a:p>
            <a:r>
              <a:rPr lang="en-US" sz="600" dirty="0"/>
              <a:t>HB 5141 – you need to read this carefully; we believe it says that an individual with a HS diploma may receive an interim cert based on experience, then move directly to a provisional cert; this eliminates the requirement for ANY prep program including an alternate route program</a:t>
            </a:r>
          </a:p>
          <a:p>
            <a:endParaRPr lang="en-US" sz="600" dirty="0"/>
          </a:p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26" fontAlgn="base">
              <a:spcBef>
                <a:spcPct val="0"/>
              </a:spcBef>
              <a:spcAft>
                <a:spcPct val="0"/>
              </a:spcAft>
              <a:defRPr/>
            </a:pPr>
            <a:fld id="{C930262D-47C7-48C2-9624-62E4A32DA062}" type="slidenum">
              <a:rPr lang="en-US" altLang="en-US">
                <a:solidFill>
                  <a:srgbClr val="000000"/>
                </a:solidFill>
                <a:latin typeface="Arial" pitchFamily="34" charset="0"/>
                <a:ea typeface="ＭＳ Ｐゴシック" pitchFamily="2" charset="-128"/>
              </a:rPr>
              <a:pPr defTabSz="952326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solidFill>
                <a:srgbClr val="000000"/>
              </a:solidFill>
              <a:latin typeface="Arial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06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26" fontAlgn="base">
              <a:spcBef>
                <a:spcPct val="0"/>
              </a:spcBef>
              <a:spcAft>
                <a:spcPct val="0"/>
              </a:spcAft>
              <a:defRPr/>
            </a:pPr>
            <a:fld id="{C930262D-47C7-48C2-9624-62E4A32DA062}" type="slidenum">
              <a:rPr lang="en-US" altLang="en-US">
                <a:solidFill>
                  <a:srgbClr val="000000"/>
                </a:solidFill>
                <a:latin typeface="Arial" pitchFamily="34" charset="0"/>
                <a:ea typeface="ＭＳ Ｐゴシック" pitchFamily="2" charset="-128"/>
              </a:rPr>
              <a:pPr defTabSz="952326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dirty="0">
              <a:solidFill>
                <a:srgbClr val="000000"/>
              </a:solidFill>
              <a:latin typeface="Arial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75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26" fontAlgn="base">
              <a:spcBef>
                <a:spcPct val="0"/>
              </a:spcBef>
              <a:spcAft>
                <a:spcPct val="0"/>
              </a:spcAft>
              <a:defRPr/>
            </a:pPr>
            <a:fld id="{C930262D-47C7-48C2-9624-62E4A32DA062}" type="slidenum">
              <a:rPr lang="en-US" altLang="en-US">
                <a:solidFill>
                  <a:srgbClr val="000000"/>
                </a:solidFill>
                <a:latin typeface="Arial" pitchFamily="34" charset="0"/>
                <a:ea typeface="ＭＳ Ｐゴシック" pitchFamily="2" charset="-128"/>
              </a:rPr>
              <a:pPr defTabSz="952326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dirty="0">
              <a:solidFill>
                <a:srgbClr val="000000"/>
              </a:solidFill>
              <a:latin typeface="Arial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8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Do we need to add Post-baccalaureate Programs?  I know that this is what SVSU calls their program.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EE1FE-E819-4CFE-8EC2-0893581879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BAF6-06BB-4F27-AFBF-15065F10DA9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91" y="345004"/>
            <a:ext cx="2577957" cy="9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91" y="345004"/>
            <a:ext cx="2577957" cy="9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91" y="345004"/>
            <a:ext cx="2577957" cy="9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2006265"/>
            <a:ext cx="10058400" cy="1946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96963" y="4139530"/>
            <a:ext cx="10058400" cy="1946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7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71BFE-5D18-4D9F-B02C-562ACFC3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91" y="345004"/>
            <a:ext cx="2577957" cy="9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documents/mde/Alternative_Routes_to_Certification_and_Endorsement_597547_7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doe.state.mi.us/moecs/PublicProPrep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documents/mde/Permit_Overview_529841_7.pdf" TargetMode="External"/><Relationship Id="rId2" Type="http://schemas.openxmlformats.org/officeDocument/2006/relationships/hyperlink" Target="http://www.michigan.gov/mde/0,4615,7-140-6598_40121---,00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igan.gov/documents/mde/Permit_Overview_529841_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documents/mde/AOA_530858_7.pdf" TargetMode="External"/><Relationship Id="rId2" Type="http://schemas.openxmlformats.org/officeDocument/2006/relationships/hyperlink" Target="http://www.michigan.gov/documents/mde/Permit_Overview_529841_7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de/0,4615,7-140-6598_40121---,00.html" TargetMode="External"/><Relationship Id="rId2" Type="http://schemas.openxmlformats.org/officeDocument/2006/relationships/hyperlink" Target="http://www.michigan.gov/documents/mde/Out_Of_State_Applicants_534635_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higan.gov/documents/mde/Permit_Overview_529841_7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documents/mde/AOA_530858_7.pdf" TargetMode="External"/><Relationship Id="rId2" Type="http://schemas.openxmlformats.org/officeDocument/2006/relationships/hyperlink" Target="http://www.michigan.gov/documents/mde/Permit_Overview_529841_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documents/mde/AOA_530858_7.pdf" TargetMode="External"/><Relationship Id="rId2" Type="http://schemas.openxmlformats.org/officeDocument/2006/relationships/hyperlink" Target="http://www.michigan.gov/documents/mde/Permit_Overview_529841_7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.gov/documents/mde/AOA_530858_7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documents/mde/Educator_Program_Consultants_605956_7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goo.gl/forms/Tg8cIL1xgJ73192s1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&amp;ehk=wOqD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December DARTEP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professional preparation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6070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Substitute Teacher Permits &amp; Approvals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110343" y="1606731"/>
          <a:ext cx="9705703" cy="470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6B1FF6-39B9-40F5-8B67-33C6354A3D4F}" type="slidenum">
              <a:rPr lang="en-US">
                <a:solidFill>
                  <a:srgbClr val="8CADAE">
                    <a:shade val="75000"/>
                  </a:srgbClr>
                </a:solidFill>
                <a:latin typeface="Arial" pitchFamily="34" charset="0"/>
                <a:ea typeface="ＭＳ Ｐゴシック" pitchFamily="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8CADAE">
                  <a:shade val="75000"/>
                </a:srgbClr>
              </a:solidFill>
              <a:latin typeface="Arial" pitchFamily="34" charset="0"/>
              <a:ea typeface="ＭＳ Ｐゴシック" pitchFamily="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DABDD-DEFB-45AE-B3E4-F17D5F1B5D51}"/>
              </a:ext>
            </a:extLst>
          </p:cNvPr>
          <p:cNvSpPr txBox="1"/>
          <p:nvPr/>
        </p:nvSpPr>
        <p:spPr>
          <a:xfrm>
            <a:off x="1816608" y="6362178"/>
            <a:ext cx="8607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pitchFamily="2" charset="-128"/>
              </a:rPr>
              <a:t>http://www.michigan.gov/documents/mde/Permit_Overview_529841_7.pdf </a:t>
            </a:r>
          </a:p>
        </p:txBody>
      </p:sp>
    </p:spTree>
    <p:extLst>
      <p:ext uri="{BB962C8B-B14F-4D97-AF65-F5344CB8AC3E}">
        <p14:creationId xmlns:p14="http://schemas.microsoft.com/office/powerpoint/2010/main" val="16232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8A64-FC10-4AFD-BD90-CF70ACC4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Educator Preparation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615AF-707A-4ACC-B63F-0394DBE4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12FED-B006-4024-A7DC-DAFCF4E41E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>
                <a:hlinkClick r:id="rId3"/>
              </a:rPr>
              <a:t>Alternative Routes to Teacher Certification</a:t>
            </a:r>
            <a:endParaRPr lang="en-US" sz="3600" dirty="0"/>
          </a:p>
          <a:p>
            <a:r>
              <a:rPr lang="en-US" sz="3600" dirty="0"/>
              <a:t>Residency Programs</a:t>
            </a:r>
          </a:p>
          <a:p>
            <a:r>
              <a:rPr lang="en-US" sz="3600" dirty="0"/>
              <a:t>Accelerated Programs</a:t>
            </a:r>
          </a:p>
          <a:p>
            <a:r>
              <a:rPr lang="en-US" sz="3600" dirty="0">
                <a:hlinkClick r:id="rId4"/>
              </a:rPr>
              <a:t>Traditional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844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Certified Staff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First 90-Calendar Days</a:t>
            </a:r>
          </a:p>
          <a:p>
            <a:r>
              <a:rPr lang="en-US" sz="3600" dirty="0">
                <a:hlinkClick r:id="rId2"/>
              </a:rPr>
              <a:t>Special Education Approvals</a:t>
            </a:r>
            <a:endParaRPr lang="en-US" sz="3600" dirty="0"/>
          </a:p>
          <a:p>
            <a:r>
              <a:rPr lang="en-US" sz="3600" dirty="0">
                <a:hlinkClick r:id="rId3"/>
              </a:rPr>
              <a:t>Full-year Shortage Permits</a:t>
            </a:r>
            <a:endParaRPr lang="en-US" sz="3600" dirty="0"/>
          </a:p>
          <a:p>
            <a:r>
              <a:rPr lang="en-US" sz="3600" dirty="0">
                <a:hlinkClick r:id="rId3"/>
              </a:rPr>
              <a:t>Full-year Basic Permits</a:t>
            </a:r>
            <a:endParaRPr lang="en-US" sz="3600" dirty="0"/>
          </a:p>
          <a:p>
            <a:r>
              <a:rPr lang="en-US" sz="3600" dirty="0"/>
              <a:t>EPP Partnership: </a:t>
            </a:r>
          </a:p>
          <a:p>
            <a:pPr lvl="1"/>
            <a:r>
              <a:rPr lang="en-US" sz="3100" dirty="0"/>
              <a:t>Alternative Route Programs: Additional Endorsements</a:t>
            </a:r>
          </a:p>
          <a:p>
            <a:pPr lvl="1"/>
            <a:r>
              <a:rPr lang="en-US" sz="3100" dirty="0"/>
              <a:t>Interim Teaching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3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Teachers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Full-year Basic Permits</a:t>
            </a:r>
            <a:endParaRPr lang="en-US" sz="3100" dirty="0"/>
          </a:p>
          <a:p>
            <a:r>
              <a:rPr lang="en-US" sz="3600" dirty="0"/>
              <a:t>EPP Partnerships</a:t>
            </a:r>
          </a:p>
          <a:p>
            <a:pPr lvl="1"/>
            <a:r>
              <a:rPr lang="en-US" sz="3100" dirty="0"/>
              <a:t>Accelerated Programs</a:t>
            </a:r>
          </a:p>
          <a:p>
            <a:pPr lvl="1"/>
            <a:r>
              <a:rPr lang="en-US" sz="3100" dirty="0"/>
              <a:t>Residency Programs</a:t>
            </a:r>
          </a:p>
          <a:p>
            <a:pPr lvl="1"/>
            <a:r>
              <a:rPr lang="en-US" sz="3100" dirty="0"/>
              <a:t>Traditional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Paraprofessionals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hlinkClick r:id="rId2"/>
              </a:rPr>
              <a:t>Full-year Basic Permits</a:t>
            </a:r>
            <a:endParaRPr lang="en-US" sz="3100" dirty="0"/>
          </a:p>
          <a:p>
            <a:r>
              <a:rPr lang="en-US" sz="3600" dirty="0">
                <a:hlinkClick r:id="rId3"/>
              </a:rPr>
              <a:t>Annual CTE (Occupational) Authorizations </a:t>
            </a:r>
            <a:endParaRPr lang="en-US" sz="3600" dirty="0"/>
          </a:p>
          <a:p>
            <a:r>
              <a:rPr lang="en-US" sz="3600" dirty="0"/>
              <a:t>EPP Partnerships</a:t>
            </a:r>
          </a:p>
          <a:p>
            <a:pPr lvl="1"/>
            <a:r>
              <a:rPr lang="en-US" sz="3100" dirty="0"/>
              <a:t>Accelerated Programs</a:t>
            </a:r>
          </a:p>
          <a:p>
            <a:pPr lvl="1"/>
            <a:r>
              <a:rPr lang="en-US" sz="3100" dirty="0"/>
              <a:t>Residency Programs</a:t>
            </a:r>
          </a:p>
          <a:p>
            <a:pPr lvl="1"/>
            <a:r>
              <a:rPr lang="en-US" sz="3100" dirty="0"/>
              <a:t>Traditional Programs</a:t>
            </a:r>
          </a:p>
          <a:p>
            <a:pPr lvl="1"/>
            <a:r>
              <a:rPr lang="en-US" sz="3100" dirty="0"/>
              <a:t>Alternative Route Programs</a:t>
            </a:r>
          </a:p>
          <a:p>
            <a:pPr lvl="2"/>
            <a:r>
              <a:rPr lang="en-US" sz="2900" dirty="0"/>
              <a:t>Interim Teaching Certificate</a:t>
            </a:r>
          </a:p>
          <a:p>
            <a:pPr lvl="1"/>
            <a:endParaRPr lang="en-US" sz="31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2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Out-of-State Candidates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“</a:t>
            </a:r>
            <a:r>
              <a:rPr lang="en-US" sz="3600" dirty="0">
                <a:hlinkClick r:id="rId2"/>
              </a:rPr>
              <a:t>Reciprocity</a:t>
            </a:r>
            <a:r>
              <a:rPr lang="en-US" sz="3600" dirty="0"/>
              <a:t>”</a:t>
            </a:r>
          </a:p>
          <a:p>
            <a:pPr lvl="1"/>
            <a:r>
              <a:rPr lang="en-US" sz="3100" dirty="0"/>
              <a:t>Professional as initial (no testing required)</a:t>
            </a:r>
          </a:p>
          <a:p>
            <a:pPr lvl="1"/>
            <a:r>
              <a:rPr lang="en-US" sz="3100" dirty="0"/>
              <a:t>Temporary Teacher Employment Authorization</a:t>
            </a:r>
          </a:p>
          <a:p>
            <a:pPr lvl="1"/>
            <a:r>
              <a:rPr lang="en-US" sz="3200" dirty="0"/>
              <a:t>96-98% acceptance rate</a:t>
            </a:r>
          </a:p>
          <a:p>
            <a:r>
              <a:rPr lang="en-US" sz="3600" dirty="0">
                <a:hlinkClick r:id="rId3"/>
              </a:rPr>
              <a:t>Special Education Approvals</a:t>
            </a:r>
            <a:endParaRPr lang="en-US" sz="3600" dirty="0"/>
          </a:p>
          <a:p>
            <a:r>
              <a:rPr lang="en-US" sz="3600" dirty="0">
                <a:hlinkClick r:id="rId4"/>
              </a:rPr>
              <a:t>Daily Substitute Permits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233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Changers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00B0F0"/>
                </a:solidFill>
                <a:hlinkClick r:id="rId2"/>
              </a:rPr>
              <a:t>Full-year Basic Permits</a:t>
            </a:r>
            <a:endParaRPr lang="en-US" sz="3100" dirty="0">
              <a:solidFill>
                <a:srgbClr val="00B0F0"/>
              </a:solidFill>
            </a:endParaRPr>
          </a:p>
          <a:p>
            <a:r>
              <a:rPr lang="en-US" sz="3600" dirty="0">
                <a:hlinkClick r:id="rId3"/>
              </a:rPr>
              <a:t>Annual CTE (Occupational) Authorizations </a:t>
            </a:r>
            <a:endParaRPr lang="en-US" sz="3600" dirty="0"/>
          </a:p>
          <a:p>
            <a:r>
              <a:rPr lang="en-US" sz="3600" dirty="0"/>
              <a:t>EPP Partnerships</a:t>
            </a:r>
          </a:p>
          <a:p>
            <a:pPr lvl="1"/>
            <a:r>
              <a:rPr lang="en-US" sz="3100" dirty="0"/>
              <a:t>Accelerated Programs</a:t>
            </a:r>
          </a:p>
          <a:p>
            <a:pPr lvl="1"/>
            <a:r>
              <a:rPr lang="en-US" sz="3100" dirty="0"/>
              <a:t>Residency Programs</a:t>
            </a:r>
          </a:p>
          <a:p>
            <a:pPr lvl="1"/>
            <a:r>
              <a:rPr lang="en-US" sz="3100" dirty="0"/>
              <a:t>Traditional Programs</a:t>
            </a:r>
          </a:p>
          <a:p>
            <a:pPr lvl="1"/>
            <a:r>
              <a:rPr lang="en-US" sz="3100" dirty="0"/>
              <a:t>Alternative Route Programs</a:t>
            </a:r>
          </a:p>
          <a:p>
            <a:pPr lvl="2"/>
            <a:r>
              <a:rPr lang="en-US" sz="2900" dirty="0"/>
              <a:t>Interim Teaching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1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Members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Expert Permits</a:t>
            </a:r>
            <a:endParaRPr lang="en-US" sz="3100" dirty="0"/>
          </a:p>
          <a:p>
            <a:r>
              <a:rPr lang="en-US" sz="3600" dirty="0">
                <a:hlinkClick r:id="rId3"/>
              </a:rPr>
              <a:t>Annual CTE (Occupational) Authorizations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5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F930-DE6C-4478-8AA3-F2EF85E0E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Does every EPI need every program?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F6C119-2291-4FFF-85CC-3C6D6B222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do I offer that program those three candidates want?</a:t>
            </a:r>
          </a:p>
          <a:p>
            <a:r>
              <a:rPr lang="en-US" dirty="0"/>
              <a:t>Gina</a:t>
            </a:r>
          </a:p>
        </p:txBody>
      </p:sp>
    </p:spTree>
    <p:extLst>
      <p:ext uri="{BB962C8B-B14F-4D97-AF65-F5344CB8AC3E}">
        <p14:creationId xmlns:p14="http://schemas.microsoft.com/office/powerpoint/2010/main" val="408353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39D6-9981-4402-B669-BD7BB68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Program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9222-F65F-4AC4-9F7F-F76FA195E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5192009" cy="453781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How many options should you offer?</a:t>
            </a:r>
          </a:p>
          <a:p>
            <a:pPr lvl="1"/>
            <a:r>
              <a:rPr lang="en-US" sz="3200" dirty="0"/>
              <a:t>Candidate choice</a:t>
            </a:r>
          </a:p>
          <a:p>
            <a:pPr lvl="1"/>
            <a:r>
              <a:rPr lang="en-US" sz="3200" dirty="0"/>
              <a:t>Program tracking</a:t>
            </a:r>
          </a:p>
          <a:p>
            <a:pPr lvl="1"/>
            <a:r>
              <a:rPr lang="en-US" sz="3200" dirty="0"/>
              <a:t>Low enrollment programs (low n MTTC)</a:t>
            </a:r>
          </a:p>
          <a:p>
            <a:r>
              <a:rPr lang="en-US" sz="3200" b="1" dirty="0"/>
              <a:t>What choices do you have?</a:t>
            </a:r>
          </a:p>
          <a:p>
            <a:pPr lvl="1"/>
            <a:r>
              <a:rPr lang="en-US" sz="3000" dirty="0"/>
              <a:t>Interinstitutional agreements</a:t>
            </a:r>
          </a:p>
          <a:p>
            <a:pPr lvl="1"/>
            <a:r>
              <a:rPr lang="en-US" sz="3000" dirty="0"/>
              <a:t>Consortiums</a:t>
            </a:r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CE5083-3B1D-44A6-A0A3-CA2FFD37CD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1021" y="2655254"/>
            <a:ext cx="3466283" cy="2329341"/>
          </a:xfrm>
        </p:spPr>
      </p:pic>
    </p:spTree>
    <p:extLst>
      <p:ext uri="{BB962C8B-B14F-4D97-AF65-F5344CB8AC3E}">
        <p14:creationId xmlns:p14="http://schemas.microsoft.com/office/powerpoint/2010/main" val="24306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936D2-2A20-4212-A1B6-ADAA32512EF2}"/>
              </a:ext>
            </a:extLst>
          </p:cNvPr>
          <p:cNvSpPr/>
          <p:nvPr/>
        </p:nvSpPr>
        <p:spPr>
          <a:xfrm>
            <a:off x="1009934" y="2866030"/>
            <a:ext cx="100174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OFFICE OF</a:t>
            </a:r>
          </a:p>
          <a:p>
            <a:pPr algn="ctr"/>
            <a:r>
              <a:rPr lang="en-US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EDUCATOR WORKFORCE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A9BAED8B-3966-41FF-A82D-CC421F3C46C1}"/>
              </a:ext>
            </a:extLst>
          </p:cNvPr>
          <p:cNvSpPr/>
          <p:nvPr/>
        </p:nvSpPr>
        <p:spPr>
          <a:xfrm>
            <a:off x="327546" y="0"/>
            <a:ext cx="4722651" cy="3323492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99694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45C0-1C97-4EA0-BBA8-A4FA43B4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Interinstitutional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1DFE-3CCC-4556-ACE1-CC1B6812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986847" cy="4825230"/>
          </a:xfrm>
        </p:spPr>
        <p:txBody>
          <a:bodyPr>
            <a:noAutofit/>
          </a:bodyPr>
          <a:lstStyle/>
          <a:p>
            <a:r>
              <a:rPr lang="en-US" sz="2800" dirty="0"/>
              <a:t>Connect with EPPs to offer additional programs</a:t>
            </a:r>
          </a:p>
          <a:p>
            <a:r>
              <a:rPr lang="en-US" sz="2800" dirty="0"/>
              <a:t>Agreement outlines which institution will provide each part of the program</a:t>
            </a:r>
          </a:p>
          <a:p>
            <a:pPr lvl="1"/>
            <a:r>
              <a:rPr lang="en-US" sz="2800" dirty="0"/>
              <a:t>Coursework</a:t>
            </a:r>
          </a:p>
          <a:p>
            <a:pPr lvl="1"/>
            <a:r>
              <a:rPr lang="en-US" sz="2800" dirty="0"/>
              <a:t>Field Experiences</a:t>
            </a:r>
          </a:p>
          <a:p>
            <a:pPr lvl="1"/>
            <a:r>
              <a:rPr lang="en-US" sz="2800" dirty="0"/>
              <a:t>Student Teaching</a:t>
            </a:r>
          </a:p>
          <a:p>
            <a:pPr lvl="1"/>
            <a:r>
              <a:rPr lang="en-US" sz="2800" dirty="0"/>
              <a:t>Final Recommendation</a:t>
            </a:r>
          </a:p>
          <a:p>
            <a:pPr lvl="1"/>
            <a:r>
              <a:rPr lang="en-US" sz="2800" dirty="0"/>
              <a:t>MTTC data belongs to host EPP</a:t>
            </a:r>
            <a:endParaRPr lang="en-US" sz="3000" dirty="0"/>
          </a:p>
          <a:p>
            <a:r>
              <a:rPr lang="en-US" sz="2800" dirty="0"/>
              <a:t>Clear language in agreement</a:t>
            </a:r>
          </a:p>
        </p:txBody>
      </p:sp>
      <p:pic>
        <p:nvPicPr>
          <p:cNvPr id="6" name="Content Placeholder 5" descr="A picture containing text, book, cat, indoor&#10;&#10;Description generated with very high confidence">
            <a:extLst>
              <a:ext uri="{FF2B5EF4-FFF2-40B4-BE49-F238E27FC236}">
                <a16:creationId xmlns:a16="http://schemas.microsoft.com/office/drawing/2014/main" id="{B0AEF92A-F34C-4D35-89B9-FEAE663D5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84126" y="2398143"/>
            <a:ext cx="3656783" cy="2764528"/>
          </a:xfrm>
        </p:spPr>
      </p:pic>
    </p:spTree>
    <p:extLst>
      <p:ext uri="{BB962C8B-B14F-4D97-AF65-F5344CB8AC3E}">
        <p14:creationId xmlns:p14="http://schemas.microsoft.com/office/powerpoint/2010/main" val="33943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60ED-804E-42DB-8831-B33FA0C1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Consortiums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F131-0D02-4D66-9B1A-143116C87D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Used to create a pathway for low incidence endorsements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Connects multiple institutions and/or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Consortiums in 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Visual Impairment (SK)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Deaf and Hard of Hearing (SL)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MDE recommends candidates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719077B-F3FA-40E9-AF1C-138B0566F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2605" y="2200222"/>
            <a:ext cx="3013075" cy="3314383"/>
          </a:xfrm>
        </p:spPr>
      </p:pic>
    </p:spTree>
    <p:extLst>
      <p:ext uri="{BB962C8B-B14F-4D97-AF65-F5344CB8AC3E}">
        <p14:creationId xmlns:p14="http://schemas.microsoft.com/office/powerpoint/2010/main" val="19785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998C-E06C-4B05-9DEE-0CBF3657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Special Education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4E1F-DEF2-49BF-A670-EA02C018F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Gina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A9CFBDF6-B03B-4C51-9569-90FB39CF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21" y="436419"/>
            <a:ext cx="3612334" cy="28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CF86-393C-4D09-A58B-92447CDF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Program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BD17-8108-407F-8DCE-112814402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238703" cy="4023360"/>
          </a:xfrm>
        </p:spPr>
        <p:txBody>
          <a:bodyPr>
            <a:normAutofit/>
          </a:bodyPr>
          <a:lstStyle/>
          <a:p>
            <a:r>
              <a:rPr lang="en-US" sz="2600" dirty="0"/>
              <a:t>Data request will be sent from MDE to EPPs in early January 2018</a:t>
            </a:r>
          </a:p>
          <a:p>
            <a:r>
              <a:rPr lang="en-US" sz="2600" dirty="0"/>
              <a:t>Special Education Programs Verify:</a:t>
            </a:r>
          </a:p>
          <a:p>
            <a:pPr lvl="1"/>
            <a:r>
              <a:rPr lang="en-US" sz="2600" dirty="0"/>
              <a:t>Program credit and course requirements</a:t>
            </a:r>
          </a:p>
          <a:p>
            <a:pPr lvl="1"/>
            <a:r>
              <a:rPr lang="en-US" sz="2600" dirty="0"/>
              <a:t>Program claims and assessments</a:t>
            </a:r>
          </a:p>
          <a:p>
            <a:pPr lvl="1"/>
            <a:r>
              <a:rPr lang="en-US" sz="2600" dirty="0"/>
              <a:t>Alignment to MARSE and </a:t>
            </a:r>
            <a:r>
              <a:rPr lang="en-US" sz="2600" dirty="0" err="1"/>
              <a:t>InTASC</a:t>
            </a:r>
            <a:r>
              <a:rPr lang="en-US" sz="2600" dirty="0"/>
              <a:t> standards</a:t>
            </a:r>
          </a:p>
          <a:p>
            <a:pPr lvl="1"/>
            <a:r>
              <a:rPr lang="en-US" sz="2600" dirty="0"/>
              <a:t>Data for continuous improvement</a:t>
            </a:r>
          </a:p>
          <a:p>
            <a:pPr lvl="1"/>
            <a:endParaRPr lang="en-US" sz="2200" dirty="0"/>
          </a:p>
        </p:txBody>
      </p:sp>
      <p:pic>
        <p:nvPicPr>
          <p:cNvPr id="6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3D906C2-FBF7-4F1B-9D61-D66EF314E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6711" y="2265479"/>
            <a:ext cx="3469815" cy="2763722"/>
          </a:xfrm>
        </p:spPr>
      </p:pic>
    </p:spTree>
    <p:extLst>
      <p:ext uri="{BB962C8B-B14F-4D97-AF65-F5344CB8AC3E}">
        <p14:creationId xmlns:p14="http://schemas.microsoft.com/office/powerpoint/2010/main" val="16584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CF86-393C-4D09-A58B-92447CDF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Program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BD17-8108-407F-8DCE-112814402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238703" cy="4023360"/>
          </a:xfrm>
        </p:spPr>
        <p:txBody>
          <a:bodyPr>
            <a:normAutofit/>
          </a:bodyPr>
          <a:lstStyle/>
          <a:p>
            <a:r>
              <a:rPr lang="en-US" sz="2800" dirty="0"/>
              <a:t>Special Education Programs Send to MDE:</a:t>
            </a:r>
          </a:p>
          <a:p>
            <a:pPr lvl="1"/>
            <a:r>
              <a:rPr lang="en-US" sz="2600" dirty="0"/>
              <a:t>Verification if information has not changed</a:t>
            </a:r>
          </a:p>
          <a:p>
            <a:pPr lvl="1"/>
            <a:r>
              <a:rPr lang="en-US" sz="2600" dirty="0"/>
              <a:t>Amendment form for minor changes/tweaks</a:t>
            </a:r>
          </a:p>
          <a:p>
            <a:pPr lvl="1"/>
            <a:r>
              <a:rPr lang="en-US" sz="2600" dirty="0"/>
              <a:t>Program application form for new programs or programs that have been significantly changed from previous approval.</a:t>
            </a:r>
          </a:p>
          <a:p>
            <a:pPr lvl="1"/>
            <a:endParaRPr lang="en-US" sz="2200" dirty="0"/>
          </a:p>
        </p:txBody>
      </p:sp>
      <p:pic>
        <p:nvPicPr>
          <p:cNvPr id="6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3D906C2-FBF7-4F1B-9D61-D66EF314E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6711" y="2265479"/>
            <a:ext cx="3469815" cy="2763722"/>
          </a:xfrm>
        </p:spPr>
      </p:pic>
    </p:spTree>
    <p:extLst>
      <p:ext uri="{BB962C8B-B14F-4D97-AF65-F5344CB8AC3E}">
        <p14:creationId xmlns:p14="http://schemas.microsoft.com/office/powerpoint/2010/main" val="8892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E2E07-6A8D-41FD-BAEC-7D2DB7032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Education Evaluation Labels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598E61-AB0B-4620-AEF1-27856B9B8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Preston</a:t>
            </a:r>
          </a:p>
        </p:txBody>
      </p:sp>
    </p:spTree>
    <p:extLst>
      <p:ext uri="{BB962C8B-B14F-4D97-AF65-F5344CB8AC3E}">
        <p14:creationId xmlns:p14="http://schemas.microsoft.com/office/powerpoint/2010/main" val="11048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36DE-66EE-49D9-BC19-9DBC044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Educator Evaluation Labels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FAC1A-929D-4C30-9747-06EF628A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3BAF-EE65-4D0B-8A56-3839E94533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Calendar </a:t>
            </a:r>
            <a:endParaRPr lang="en-US" sz="3600" dirty="0"/>
          </a:p>
          <a:p>
            <a:r>
              <a:rPr lang="en-US" sz="3600" b="1" dirty="0"/>
              <a:t>Educator Effectiveness Roster Verification Window </a:t>
            </a:r>
          </a:p>
          <a:p>
            <a:pPr lvl="1"/>
            <a:r>
              <a:rPr lang="en-US" sz="3200" dirty="0"/>
              <a:t> January 18 - February 8</a:t>
            </a:r>
          </a:p>
          <a:p>
            <a:pPr marL="201168" lvl="1" indent="0">
              <a:buNone/>
            </a:pPr>
            <a:endParaRPr lang="en-US" sz="3100" dirty="0"/>
          </a:p>
          <a:p>
            <a:pPr marL="201168" lvl="1" indent="0">
              <a:buNone/>
            </a:pPr>
            <a:r>
              <a:rPr lang="en-US" sz="3100" b="1" dirty="0"/>
              <a:t>Final Educator Effectiveness Rating Reports to EPIs</a:t>
            </a:r>
          </a:p>
          <a:p>
            <a:pPr lvl="1"/>
            <a:r>
              <a:rPr lang="en-US" sz="3100" dirty="0"/>
              <a:t>March 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25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E0CE7-4526-4323-BD52-A4086F028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Approval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55A999-96ED-4B9B-A884-18AF40A9A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Gina</a:t>
            </a:r>
          </a:p>
        </p:txBody>
      </p:sp>
      <p:pic>
        <p:nvPicPr>
          <p:cNvPr id="3" name="Picture 2" descr="A picture containing text, book, newspaper, man&#10;&#10;Description generated with very high confidence">
            <a:extLst>
              <a:ext uri="{FF2B5EF4-FFF2-40B4-BE49-F238E27FC236}">
                <a16:creationId xmlns:a16="http://schemas.microsoft.com/office/drawing/2014/main" id="{86A59C1E-2378-449D-9231-CAAC131A3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35" y="0"/>
            <a:ext cx="3897890" cy="30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8C28-7EF5-47CC-BA77-5F270D11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Approval Is Opening!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ED7EE-7D15-4715-8F5C-60D5A7233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/>
              <a:t>2 Program approval windows each year</a:t>
            </a:r>
          </a:p>
          <a:p>
            <a:pPr lvl="1"/>
            <a:r>
              <a:rPr lang="en-US" sz="2800" dirty="0"/>
              <a:t>Fall: November</a:t>
            </a:r>
          </a:p>
          <a:p>
            <a:pPr lvl="1"/>
            <a:r>
              <a:rPr lang="en-US" sz="2800" dirty="0"/>
              <a:t>Spring: April</a:t>
            </a:r>
          </a:p>
          <a:p>
            <a:r>
              <a:rPr lang="en-US" sz="2800" b="1" dirty="0"/>
              <a:t>2017-2018 Academic Year only:</a:t>
            </a:r>
          </a:p>
          <a:p>
            <a:pPr lvl="1"/>
            <a:r>
              <a:rPr lang="en-US" sz="2800" dirty="0"/>
              <a:t>Fall: December –January 2018</a:t>
            </a:r>
          </a:p>
          <a:p>
            <a:pPr lvl="1"/>
            <a:r>
              <a:rPr lang="en-US" sz="2800" dirty="0"/>
              <a:t>Spring: April 2018</a:t>
            </a:r>
          </a:p>
          <a:p>
            <a:endParaRPr lang="en-US" dirty="0"/>
          </a:p>
        </p:txBody>
      </p:sp>
      <p:pic>
        <p:nvPicPr>
          <p:cNvPr id="7" name="Content Placeholder 6" descr="A dog sitting on a desk&#10;&#10;Description generated with very high confidence">
            <a:extLst>
              <a:ext uri="{FF2B5EF4-FFF2-40B4-BE49-F238E27FC236}">
                <a16:creationId xmlns:a16="http://schemas.microsoft.com/office/drawing/2014/main" id="{EEFAE5BB-84A9-4350-B837-60F4AC631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6482" y="2258725"/>
            <a:ext cx="3998768" cy="2999076"/>
          </a:xfrm>
        </p:spPr>
      </p:pic>
    </p:spTree>
    <p:extLst>
      <p:ext uri="{BB962C8B-B14F-4D97-AF65-F5344CB8AC3E}">
        <p14:creationId xmlns:p14="http://schemas.microsoft.com/office/powerpoint/2010/main" val="25676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0C9-71E8-4F8C-AE72-B0075086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Approval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ECB5-D714-43B5-9AB2-CDC0AECA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Q: I’m ready to submit a program application or revision. What do I do?</a:t>
            </a:r>
          </a:p>
          <a:p>
            <a:pPr marL="0" indent="0">
              <a:buNone/>
            </a:pPr>
            <a:r>
              <a:rPr lang="en-US" sz="2800" dirty="0"/>
              <a:t>A: Contact the MDE consultant for the program you are submitting for an application and more information</a:t>
            </a:r>
          </a:p>
          <a:p>
            <a:pPr marL="0" indent="0">
              <a:buNone/>
            </a:pPr>
            <a:r>
              <a:rPr lang="en-US" sz="2800" b="1" dirty="0"/>
              <a:t>Q: How do I determine which consultant to contact?</a:t>
            </a:r>
          </a:p>
          <a:p>
            <a:pPr marL="0" indent="0">
              <a:buNone/>
            </a:pPr>
            <a:r>
              <a:rPr lang="en-US" sz="2800" dirty="0"/>
              <a:t>A: See our list at </a:t>
            </a:r>
            <a:r>
              <a:rPr lang="en-US" sz="2800" dirty="0">
                <a:hlinkClick r:id="rId3"/>
              </a:rPr>
              <a:t>http://www.michigan.gov/documents/mde/Educator_Program_Consultants_605956_7.pdf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60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4F3F-E47A-42BA-95BB-D150C7C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of Staff</a:t>
            </a:r>
          </a:p>
        </p:txBody>
      </p:sp>
      <p:pic>
        <p:nvPicPr>
          <p:cNvPr id="5" name="Content Placeholder 4" descr="A cat sitting on a bed&#10;&#10;Description generated with very high confidence">
            <a:extLst>
              <a:ext uri="{FF2B5EF4-FFF2-40B4-BE49-F238E27FC236}">
                <a16:creationId xmlns:a16="http://schemas.microsoft.com/office/drawing/2014/main" id="{E0705EE1-E657-45F7-9375-25F4FA92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254" y="1761353"/>
            <a:ext cx="1462549" cy="1828186"/>
          </a:xfrm>
        </p:spPr>
      </p:pic>
      <p:pic>
        <p:nvPicPr>
          <p:cNvPr id="16" name="Picture 15" descr="A close up of a person wearing glasses&#10;&#10;Description generated with very high confidence">
            <a:extLst>
              <a:ext uri="{FF2B5EF4-FFF2-40B4-BE49-F238E27FC236}">
                <a16:creationId xmlns:a16="http://schemas.microsoft.com/office/drawing/2014/main" id="{6B4E4592-1D4C-4824-80F2-AF1AB843C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92" y="1742001"/>
            <a:ext cx="2923309" cy="1644361"/>
          </a:xfrm>
          <a:prstGeom prst="rect">
            <a:avLst/>
          </a:prstGeom>
        </p:spPr>
      </p:pic>
      <p:pic>
        <p:nvPicPr>
          <p:cNvPr id="18" name="Picture 17" descr="A picture containing sitting, indoor&#10;&#10;Description generated with high confidence">
            <a:extLst>
              <a:ext uri="{FF2B5EF4-FFF2-40B4-BE49-F238E27FC236}">
                <a16:creationId xmlns:a16="http://schemas.microsoft.com/office/drawing/2014/main" id="{653620CE-846F-489B-B43C-0328EC1C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581" y="1761353"/>
            <a:ext cx="2914661" cy="1638240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A9ED1F9-DB7B-4D95-B98A-D49D5525E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0" y="3958871"/>
            <a:ext cx="2019663" cy="1940238"/>
          </a:xfrm>
          <a:prstGeom prst="rect">
            <a:avLst/>
          </a:prstGeom>
        </p:spPr>
      </p:pic>
      <p:pic>
        <p:nvPicPr>
          <p:cNvPr id="22" name="Picture 21" descr="A picture containing person, sky, holding, man&#10;&#10;Description generated with very high confidence">
            <a:extLst>
              <a:ext uri="{FF2B5EF4-FFF2-40B4-BE49-F238E27FC236}">
                <a16:creationId xmlns:a16="http://schemas.microsoft.com/office/drawing/2014/main" id="{9E6B3411-2D93-4A68-BC88-A79ED475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649" y="3903778"/>
            <a:ext cx="1833563" cy="1833563"/>
          </a:xfrm>
          <a:prstGeom prst="rect">
            <a:avLst/>
          </a:prstGeom>
        </p:spPr>
      </p:pic>
      <p:pic>
        <p:nvPicPr>
          <p:cNvPr id="24" name="Picture 23" descr="A picture containing clothing, woman&#10;&#10;Description generated with high confidence">
            <a:extLst>
              <a:ext uri="{FF2B5EF4-FFF2-40B4-BE49-F238E27FC236}">
                <a16:creationId xmlns:a16="http://schemas.microsoft.com/office/drawing/2014/main" id="{A7C8341B-B617-4DFE-A706-52A51E48F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155" y="3903778"/>
            <a:ext cx="2568946" cy="15976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03B1C0-E6DA-4F30-8C0A-42112B692F83}"/>
              </a:ext>
            </a:extLst>
          </p:cNvPr>
          <p:cNvSpPr txBox="1"/>
          <p:nvPr/>
        </p:nvSpPr>
        <p:spPr>
          <a:xfrm>
            <a:off x="1124779" y="3393058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Leah Breen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3DB5C-40CB-48D8-800D-5B24156D1590}"/>
              </a:ext>
            </a:extLst>
          </p:cNvPr>
          <p:cNvSpPr txBox="1"/>
          <p:nvPr/>
        </p:nvSpPr>
        <p:spPr>
          <a:xfrm>
            <a:off x="3317378" y="3549714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Krista Ried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8552E-FA49-406E-B22B-F738904CF0A4}"/>
              </a:ext>
            </a:extLst>
          </p:cNvPr>
          <p:cNvSpPr txBox="1"/>
          <p:nvPr/>
        </p:nvSpPr>
        <p:spPr>
          <a:xfrm>
            <a:off x="5793684" y="3393058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 Chase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43937-522A-4DD5-95BB-093E43CCAA60}"/>
              </a:ext>
            </a:extLst>
          </p:cNvPr>
          <p:cNvSpPr txBox="1"/>
          <p:nvPr/>
        </p:nvSpPr>
        <p:spPr>
          <a:xfrm>
            <a:off x="8881908" y="3470240"/>
            <a:ext cx="205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Sarah-Kate </a:t>
            </a:r>
            <a:r>
              <a:rPr lang="en-US" dirty="0" err="1"/>
              <a:t>LaVan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1F2F2B-99A0-4EB4-AD1D-B64F28956B8C}"/>
              </a:ext>
            </a:extLst>
          </p:cNvPr>
          <p:cNvSpPr txBox="1"/>
          <p:nvPr/>
        </p:nvSpPr>
        <p:spPr>
          <a:xfrm>
            <a:off x="837576" y="5866493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Gina Garner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364D41-3E87-4657-8380-533DA17596C6}"/>
              </a:ext>
            </a:extLst>
          </p:cNvPr>
          <p:cNvSpPr txBox="1"/>
          <p:nvPr/>
        </p:nvSpPr>
        <p:spPr>
          <a:xfrm>
            <a:off x="3405772" y="5770307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Sean </a:t>
            </a:r>
            <a:r>
              <a:rPr lang="en-US" dirty="0" err="1"/>
              <a:t>Kottke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567D28-99B2-428E-8710-2EE1983128A2}"/>
              </a:ext>
            </a:extLst>
          </p:cNvPr>
          <p:cNvSpPr txBox="1"/>
          <p:nvPr/>
        </p:nvSpPr>
        <p:spPr>
          <a:xfrm>
            <a:off x="5973968" y="5574744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Dana Utterback </a:t>
            </a:r>
          </a:p>
        </p:txBody>
      </p:sp>
      <p:pic>
        <p:nvPicPr>
          <p:cNvPr id="1028" name="Picture 4" descr="Image result for khaleesi">
            <a:extLst>
              <a:ext uri="{FF2B5EF4-FFF2-40B4-BE49-F238E27FC236}">
                <a16:creationId xmlns:a16="http://schemas.microsoft.com/office/drawing/2014/main" id="{9AF84941-DD6C-47FF-B808-A5516D1CE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-1607" r="21164" b="20078"/>
          <a:stretch/>
        </p:blipFill>
        <p:spPr bwMode="auto">
          <a:xfrm>
            <a:off x="701575" y="1737360"/>
            <a:ext cx="2047997" cy="16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erson holding a fish&#10;&#10;Description generated with high confidence">
            <a:extLst>
              <a:ext uri="{FF2B5EF4-FFF2-40B4-BE49-F238E27FC236}">
                <a16:creationId xmlns:a16="http://schemas.microsoft.com/office/drawing/2014/main" id="{609EE7E1-8D34-417F-8A83-D76980A5C9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0581" y="3795643"/>
            <a:ext cx="3032422" cy="1705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E31E23-AFB3-4F5A-BA67-56F6A8B1031C}"/>
              </a:ext>
            </a:extLst>
          </p:cNvPr>
          <p:cNvSpPr txBox="1"/>
          <p:nvPr/>
        </p:nvSpPr>
        <p:spPr>
          <a:xfrm>
            <a:off x="8881908" y="5632815"/>
            <a:ext cx="171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Preston Hicks</a:t>
            </a:r>
          </a:p>
        </p:txBody>
      </p:sp>
    </p:spTree>
    <p:extLst>
      <p:ext uri="{BB962C8B-B14F-4D97-AF65-F5344CB8AC3E}">
        <p14:creationId xmlns:p14="http://schemas.microsoft.com/office/powerpoint/2010/main" val="29110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E20F2A3-237A-413E-A606-649B2B549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311727"/>
            <a:ext cx="9185563" cy="58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513F6-0D11-4A0E-BB08-E5035D26F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Appropriate Placement: </a:t>
            </a:r>
            <a:br>
              <a:rPr lang="en-US" sz="5000" dirty="0"/>
            </a:br>
            <a:r>
              <a:rPr lang="en-US" sz="5000" dirty="0"/>
              <a:t>Library Media and School Counselors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08316-386D-48D3-A1F0-DCAECC1B8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</a:t>
            </a:r>
          </a:p>
        </p:txBody>
      </p:sp>
    </p:spTree>
    <p:extLst>
      <p:ext uri="{BB962C8B-B14F-4D97-AF65-F5344CB8AC3E}">
        <p14:creationId xmlns:p14="http://schemas.microsoft.com/office/powerpoint/2010/main" val="3662194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64E3E0-471F-483F-BAC5-09FA86ADE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52960"/>
              </p:ext>
            </p:extLst>
          </p:nvPr>
        </p:nvGraphicFramePr>
        <p:xfrm>
          <a:off x="882127" y="0"/>
          <a:ext cx="1048870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28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513F6-0D11-4A0E-BB08-E5035D26F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New Administrative Rules:</a:t>
            </a:r>
            <a:br>
              <a:rPr lang="en-US" sz="5000" dirty="0"/>
            </a:br>
            <a:r>
              <a:rPr lang="en-US" sz="5000" dirty="0"/>
              <a:t>What do you need to know </a:t>
            </a:r>
            <a:r>
              <a:rPr lang="en-US" sz="5000" i="1" dirty="0"/>
              <a:t>now</a:t>
            </a:r>
            <a:r>
              <a:rPr lang="en-US" sz="5000" dirty="0"/>
              <a:t>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08316-386D-48D3-A1F0-DCAECC1B8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and Krista</a:t>
            </a:r>
          </a:p>
        </p:txBody>
      </p:sp>
    </p:spTree>
    <p:extLst>
      <p:ext uri="{BB962C8B-B14F-4D97-AF65-F5344CB8AC3E}">
        <p14:creationId xmlns:p14="http://schemas.microsoft.com/office/powerpoint/2010/main" val="4213495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5C62-EC1D-473D-9AF4-F1E5C925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1123 – “Program”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7BC5-B351-4FFA-85C6-80DB6384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7239373" cy="4023360"/>
          </a:xfrm>
        </p:spPr>
        <p:txBody>
          <a:bodyPr/>
          <a:lstStyle/>
          <a:p>
            <a:r>
              <a:rPr lang="en-US" dirty="0"/>
              <a:t>Consolidates into one rule initial *Standard* Teaching Certificate requirements previously spread across multiple rules</a:t>
            </a:r>
          </a:p>
          <a:p>
            <a:r>
              <a:rPr lang="en-US" dirty="0"/>
              <a:t>a. Professional sequence (min. 20 SH)</a:t>
            </a:r>
          </a:p>
          <a:p>
            <a:r>
              <a:rPr lang="en-US" dirty="0"/>
              <a:t>b. Supervised directed teaching (min. 12 </a:t>
            </a:r>
            <a:r>
              <a:rPr lang="en-US" dirty="0" err="1"/>
              <a:t>wks</a:t>
            </a:r>
            <a:r>
              <a:rPr lang="en-US" dirty="0"/>
              <a:t>)</a:t>
            </a:r>
          </a:p>
          <a:p>
            <a:r>
              <a:rPr lang="en-US" dirty="0"/>
              <a:t>c. Approved course of study in a certificate endorsement program (incl. discipline area knowledge, pedagogy &amp; field experiences)</a:t>
            </a:r>
          </a:p>
          <a:p>
            <a:pPr lvl="1"/>
            <a:r>
              <a:rPr lang="en-US" dirty="0"/>
              <a:t>ii. Elementary: base knowledge for elementary </a:t>
            </a:r>
            <a:r>
              <a:rPr lang="en-US" dirty="0" err="1"/>
              <a:t>ed</a:t>
            </a:r>
            <a:r>
              <a:rPr lang="en-US" dirty="0"/>
              <a:t> + 1 discipline area appropriate to elementary, 6 SH in literacy</a:t>
            </a:r>
          </a:p>
          <a:p>
            <a:pPr lvl="1"/>
            <a:r>
              <a:rPr lang="en-US" dirty="0"/>
              <a:t>iii. Secondary: 1 discipline area appropriate to secondary, 3 SH in literacy</a:t>
            </a:r>
          </a:p>
          <a:p>
            <a:pPr marL="201168" lvl="1" indent="0">
              <a:buNone/>
            </a:pPr>
            <a:r>
              <a:rPr lang="en-US" sz="2000" dirty="0"/>
              <a:t>Program Standards define minimum credit requirements</a:t>
            </a:r>
          </a:p>
          <a:p>
            <a:pPr marL="201168" lvl="1" indent="0">
              <a:buNone/>
            </a:pPr>
            <a:r>
              <a:rPr lang="en-US" sz="2000" dirty="0"/>
              <a:t>NOTE: Initial Standard Certs &amp; all renewals are valid for 5 years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243C33-0F1B-4BAA-A5D0-E77A40D0C56D}"/>
              </a:ext>
            </a:extLst>
          </p:cNvPr>
          <p:cNvSpPr/>
          <p:nvPr/>
        </p:nvSpPr>
        <p:spPr>
          <a:xfrm>
            <a:off x="8631044" y="4013945"/>
            <a:ext cx="2230244" cy="20072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Teachable Minor for Secondary Candidates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CE1890-6200-415F-BCAB-A3E7E36E7DC9}"/>
              </a:ext>
            </a:extLst>
          </p:cNvPr>
          <p:cNvSpPr/>
          <p:nvPr/>
        </p:nvSpPr>
        <p:spPr>
          <a:xfrm>
            <a:off x="8631044" y="1737360"/>
            <a:ext cx="2230244" cy="20072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Option 1 vs. Option 2 for Elementary Candidates</a:t>
            </a: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867A0DC5-0FBD-4B24-B915-3745C82F02A8}"/>
              </a:ext>
            </a:extLst>
          </p:cNvPr>
          <p:cNvSpPr/>
          <p:nvPr/>
        </p:nvSpPr>
        <p:spPr>
          <a:xfrm>
            <a:off x="8631045" y="1737360"/>
            <a:ext cx="2230243" cy="2007220"/>
          </a:xfrm>
          <a:prstGeom prst="noSmoking">
            <a:avLst>
              <a:gd name="adj" fmla="val 48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3C951D7B-C7BF-471D-8459-EC882B97D76D}"/>
              </a:ext>
            </a:extLst>
          </p:cNvPr>
          <p:cNvSpPr/>
          <p:nvPr/>
        </p:nvSpPr>
        <p:spPr>
          <a:xfrm>
            <a:off x="8631045" y="4013945"/>
            <a:ext cx="2230243" cy="2007220"/>
          </a:xfrm>
          <a:prstGeom prst="noSmoking">
            <a:avLst>
              <a:gd name="adj" fmla="val 48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55F1-D3F2-45BD-90A6-BC7CA65F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1123 –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B394-81E4-492D-A35D-1397BC67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0890"/>
          </a:xfrm>
        </p:spPr>
        <p:txBody>
          <a:bodyPr>
            <a:normAutofit/>
          </a:bodyPr>
          <a:lstStyle/>
          <a:p>
            <a:r>
              <a:rPr lang="en-US" dirty="0"/>
              <a:t>Removal of secondary minor requirement</a:t>
            </a:r>
          </a:p>
          <a:p>
            <a:pPr lvl="1"/>
            <a:r>
              <a:rPr lang="en-US" dirty="0"/>
              <a:t>Institutional decision, no additional approvals</a:t>
            </a:r>
          </a:p>
          <a:p>
            <a:pPr lvl="1"/>
            <a:r>
              <a:rPr lang="en-US" dirty="0"/>
              <a:t>Experimental programs waiving minor will be converted to traditional (we’ll contact you)</a:t>
            </a:r>
          </a:p>
          <a:p>
            <a:pPr lvl="1"/>
            <a:r>
              <a:rPr lang="en-US" dirty="0"/>
              <a:t>Note that ESL, Bilingual &amp; Special Education still require pairing with core academic content area</a:t>
            </a:r>
          </a:p>
          <a:p>
            <a:r>
              <a:rPr lang="en-US" dirty="0"/>
              <a:t>Removal of Option 1 and 2</a:t>
            </a:r>
          </a:p>
          <a:p>
            <a:pPr lvl="1"/>
            <a:r>
              <a:rPr lang="en-US" dirty="0"/>
              <a:t>No state-mandated changes until new cert structure &amp; standards debut</a:t>
            </a:r>
          </a:p>
          <a:p>
            <a:pPr lvl="1"/>
            <a:r>
              <a:rPr lang="en-US" dirty="0"/>
              <a:t>If EPP wishes to make changes now, please use Report of Program Change</a:t>
            </a:r>
          </a:p>
        </p:txBody>
      </p:sp>
    </p:spTree>
    <p:extLst>
      <p:ext uri="{BB962C8B-B14F-4D97-AF65-F5344CB8AC3E}">
        <p14:creationId xmlns:p14="http://schemas.microsoft.com/office/powerpoint/2010/main" val="3157754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AE22-F0E4-4DCE-9083-4C7FB57D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1129 – “Additional Endorsement”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D7F7-4C5A-4FDD-85E8-7DA68022A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Minimum of 20 SH (but always consult program standards)</a:t>
            </a:r>
          </a:p>
          <a:p>
            <a:r>
              <a:rPr lang="en-US" dirty="0"/>
              <a:t>*NEW* 2. Must include pedagogy &amp; field experiences (Fall 2019 = deadline for adding these)</a:t>
            </a:r>
          </a:p>
          <a:p>
            <a:r>
              <a:rPr lang="en-US" dirty="0"/>
              <a:t>3. MTTC</a:t>
            </a:r>
          </a:p>
          <a:p>
            <a:r>
              <a:rPr lang="en-US" dirty="0"/>
              <a:t>4. Already certified candidates may combine new &amp; previous coursework to meet 20 SH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3CBFE5-14C3-42F0-ADED-279D4B25F61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2884280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433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513F6-0D11-4A0E-BB08-E5035D26F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5000" dirty="0"/>
            </a:br>
            <a:r>
              <a:rPr lang="en-US" sz="5000" dirty="0"/>
              <a:t>Certification Structure Revision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08316-386D-48D3-A1F0-DCAECC1B8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</p:spTree>
    <p:extLst>
      <p:ext uri="{BB962C8B-B14F-4D97-AF65-F5344CB8AC3E}">
        <p14:creationId xmlns:p14="http://schemas.microsoft.com/office/powerpoint/2010/main" val="765881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471467-1CC6-4086-804F-1DBE10F24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33" y="512957"/>
            <a:ext cx="11563741" cy="57911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EA0C4B-EAC5-4516-BABE-07469A2317C2}"/>
              </a:ext>
            </a:extLst>
          </p:cNvPr>
          <p:cNvSpPr txBox="1"/>
          <p:nvPr/>
        </p:nvSpPr>
        <p:spPr>
          <a:xfrm>
            <a:off x="524106" y="113294"/>
            <a:ext cx="1147460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9142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B25844-2768-4A2F-9513-E22D3A45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077543"/>
          </a:xfrm>
        </p:spPr>
        <p:txBody>
          <a:bodyPr/>
          <a:lstStyle/>
          <a:p>
            <a:r>
              <a:rPr lang="en-US" dirty="0"/>
              <a:t>MTTC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0E6CA9-F245-4909-A88E-EE09F6A32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91788"/>
            <a:ext cx="10058400" cy="529391"/>
          </a:xfrm>
        </p:spPr>
        <p:txBody>
          <a:bodyPr/>
          <a:lstStyle/>
          <a:p>
            <a:r>
              <a:rPr lang="en-US" dirty="0"/>
              <a:t>Steve’s Last </a:t>
            </a:r>
            <a:r>
              <a:rPr lang="en-US" dirty="0" err="1"/>
              <a:t>Dartep</a:t>
            </a:r>
            <a:r>
              <a:rPr lang="en-US" dirty="0"/>
              <a:t>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F0D1F-2DB8-43A4-845F-5DC446A0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530" y="2481123"/>
            <a:ext cx="3511150" cy="32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2168-D713-472C-A040-39512908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of course…</a:t>
            </a:r>
          </a:p>
        </p:txBody>
      </p:sp>
      <p:pic>
        <p:nvPicPr>
          <p:cNvPr id="5" name="Content Placeholder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A8C1B07B-19FD-4163-892B-68B4C1336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307" y="2060999"/>
            <a:ext cx="1905000" cy="1905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CFEF8-244D-4D45-BBDE-EED1DEE9E83A}"/>
              </a:ext>
            </a:extLst>
          </p:cNvPr>
          <p:cNvSpPr txBox="1"/>
          <p:nvPr/>
        </p:nvSpPr>
        <p:spPr>
          <a:xfrm>
            <a:off x="1471744" y="4437681"/>
            <a:ext cx="883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Steve </a:t>
            </a:r>
            <a:r>
              <a:rPr lang="en-US" sz="3600" dirty="0" err="1"/>
              <a:t>Stegink’s</a:t>
            </a:r>
            <a:r>
              <a:rPr lang="en-US" sz="3600" dirty="0"/>
              <a:t> final DARTEP! </a:t>
            </a:r>
          </a:p>
          <a:p>
            <a:r>
              <a:rPr lang="en-US" sz="3600" dirty="0"/>
              <a:t>We will miss you Steve.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8DD01-5014-4CC9-AEB8-CA4E5D64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66" y="2157190"/>
            <a:ext cx="1712617" cy="1712617"/>
          </a:xfrm>
          <a:prstGeom prst="rect">
            <a:avLst/>
          </a:prstGeom>
        </p:spPr>
      </p:pic>
      <p:pic>
        <p:nvPicPr>
          <p:cNvPr id="10" name="Picture 9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A8C5D24F-51E6-41F8-A70A-20C377FB4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37" y="1956414"/>
            <a:ext cx="2465758" cy="2245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2652B-6164-43B6-81E1-2B4CFCF55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595" y="2305234"/>
            <a:ext cx="1788812" cy="1648168"/>
          </a:xfrm>
          <a:prstGeom prst="rect">
            <a:avLst/>
          </a:prstGeom>
        </p:spPr>
      </p:pic>
      <p:pic>
        <p:nvPicPr>
          <p:cNvPr id="14" name="Picture 13" descr="A pool next to a body of water&#10;&#10;Description generated with very high confidence">
            <a:extLst>
              <a:ext uri="{FF2B5EF4-FFF2-40B4-BE49-F238E27FC236}">
                <a16:creationId xmlns:a16="http://schemas.microsoft.com/office/drawing/2014/main" id="{BFF96445-5E20-41AD-8F5B-27B305E81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353" y="2305234"/>
            <a:ext cx="2625988" cy="17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E3AF-8AF2-4356-9B37-CDAEF780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MTTC Test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DA1A-CF39-492F-B616-633638DD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548640"/>
          <a:lstStyle/>
          <a:p>
            <a:r>
              <a:rPr lang="en-US" b="1" dirty="0"/>
              <a:t>Objective framework; Items; Standard setting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Health Education and Physical Education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Cognitive Impairment, Emotional Impairment,             Learning Disabilities, Autism Spectrum Disorder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Bilingual Education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English as a Second Language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B4D1D-352F-49AE-878F-0E6A0D54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509" y="2070285"/>
            <a:ext cx="3140706" cy="34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F004-A1C0-40E8-A2B3-FE995FB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MTTC NOMINEES 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16D0-F3F7-41D0-950B-6B904C57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Michigan K-12 teachers and College/University teacher educators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Instructional Leaders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Research Leaders 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/>
              <a:t>Exemplar </a:t>
            </a:r>
            <a:r>
              <a:rPr lang="en-US" dirty="0"/>
              <a:t>Practitioners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www.mirecruit.nesinc.com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20676-F0CF-4A57-B829-B694653FC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42" y="2581737"/>
            <a:ext cx="3400927" cy="33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1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8F14-CC8D-42EB-8194-D61EC220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MTTC</a:t>
            </a:r>
            <a:r>
              <a:rPr lang="en-US" i="1" dirty="0"/>
              <a:t> RESULTSANALYZER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6621-9415-4FED-B958-24D4F6E9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b="1" dirty="0"/>
              <a:t>MDE/EPI Users’ Group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EPI Performance Report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Program and Candidate Support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CAEP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Enhancements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b="1" dirty="0"/>
              <a:t>Late-January 2018 – Early-February 2018</a:t>
            </a:r>
          </a:p>
        </p:txBody>
      </p:sp>
      <p:pic>
        <p:nvPicPr>
          <p:cNvPr id="1026" name="Picture 2" descr="Image result for memes public domain">
            <a:extLst>
              <a:ext uri="{FF2B5EF4-FFF2-40B4-BE49-F238E27FC236}">
                <a16:creationId xmlns:a16="http://schemas.microsoft.com/office/drawing/2014/main" id="{33501ADD-9AE3-435D-B1D7-43092369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2" y="2033809"/>
            <a:ext cx="4621287" cy="27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2413-2BC1-4756-9816-E8BDD99B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520F-BE15-4555-B0CB-DC754FF1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Complete registration necessary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Verification e-mail and response – MI Teacher Certification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 Full attendance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dirty="0"/>
              <a:t>Adult cohort – EPI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6E7CC-259F-4F89-9AAE-E447C271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864" y="3729077"/>
            <a:ext cx="2711116" cy="24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513F6-0D11-4A0E-BB08-E5035D26F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Hope Accreditation Conference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08316-386D-48D3-A1F0-DCAECC1B8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Working together towards continuous improvement </a:t>
            </a:r>
          </a:p>
          <a:p>
            <a:r>
              <a:rPr lang="en-US" dirty="0"/>
              <a:t>Gina and Doug</a:t>
            </a:r>
          </a:p>
        </p:txBody>
      </p:sp>
    </p:spTree>
    <p:extLst>
      <p:ext uri="{BB962C8B-B14F-4D97-AF65-F5344CB8AC3E}">
        <p14:creationId xmlns:p14="http://schemas.microsoft.com/office/powerpoint/2010/main" val="2789188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E9848A-D127-4BF3-81A6-48EEA01C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Conference-April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EA305B-65FC-4D49-AB53-9EACB0795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7153103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April 4-5</a:t>
            </a:r>
          </a:p>
          <a:p>
            <a:r>
              <a:rPr lang="en-US" sz="2800" b="1" i="1" dirty="0"/>
              <a:t>A Practical Approach to Continuous Improvement </a:t>
            </a:r>
            <a:endParaRPr lang="en-US" sz="2800" dirty="0"/>
          </a:p>
          <a:p>
            <a:r>
              <a:rPr lang="en-US" sz="2800" dirty="0"/>
              <a:t>Information Sessions and Open Sessions</a:t>
            </a:r>
          </a:p>
          <a:p>
            <a:r>
              <a:rPr lang="en-US" sz="2800" dirty="0"/>
              <a:t>Sharing from EPPs-Volunteer via survey</a:t>
            </a:r>
          </a:p>
          <a:p>
            <a:pPr lvl="1"/>
            <a:r>
              <a:rPr lang="en-US" sz="2600" dirty="0"/>
              <a:t>Continuous Improvement processes-innovation and success</a:t>
            </a:r>
          </a:p>
          <a:p>
            <a:pPr lvl="1"/>
            <a:r>
              <a:rPr lang="en-US" sz="2600" dirty="0"/>
              <a:t>Site Visit experiences</a:t>
            </a:r>
          </a:p>
          <a:p>
            <a:r>
              <a:rPr lang="en-US" sz="2800" dirty="0"/>
              <a:t>You set the agenda! </a:t>
            </a:r>
            <a:r>
              <a:rPr lang="en-US" sz="2800" dirty="0">
                <a:hlinkClick r:id="rId2"/>
              </a:rPr>
              <a:t>Take the survey</a:t>
            </a:r>
            <a:r>
              <a:rPr lang="en-US" sz="2800" dirty="0"/>
              <a:t>. (See update for link)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Content Placeholder 7" descr="A picture containing person, man, wall, indoor&#10;&#10;Description generated with very high confidence">
            <a:extLst>
              <a:ext uri="{FF2B5EF4-FFF2-40B4-BE49-F238E27FC236}">
                <a16:creationId xmlns:a16="http://schemas.microsoft.com/office/drawing/2014/main" id="{5AC2A41C-78AF-4DCB-B3B4-B113CFE13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12690" y="2275660"/>
            <a:ext cx="3138399" cy="3163507"/>
          </a:xfrm>
        </p:spPr>
      </p:pic>
    </p:spTree>
    <p:extLst>
      <p:ext uri="{BB962C8B-B14F-4D97-AF65-F5344CB8AC3E}">
        <p14:creationId xmlns:p14="http://schemas.microsoft.com/office/powerpoint/2010/main" val="4089064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D8DDD-E298-4714-90E1-2BBA5932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Job-Alike Sessions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E900F-A7D6-4F59-81FF-1F0353F98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Directors and Deans-</a:t>
            </a:r>
          </a:p>
          <a:p>
            <a:r>
              <a:rPr lang="en-US" dirty="0"/>
              <a:t>Accreditation Coordinators-</a:t>
            </a:r>
          </a:p>
          <a:p>
            <a:r>
              <a:rPr lang="en-US" dirty="0"/>
              <a:t>Student Teaching Directors-</a:t>
            </a:r>
          </a:p>
          <a:p>
            <a:r>
              <a:rPr lang="en-US" dirty="0"/>
              <a:t>Certification Officers-</a:t>
            </a:r>
          </a:p>
        </p:txBody>
      </p:sp>
    </p:spTree>
    <p:extLst>
      <p:ext uri="{BB962C8B-B14F-4D97-AF65-F5344CB8AC3E}">
        <p14:creationId xmlns:p14="http://schemas.microsoft.com/office/powerpoint/2010/main" val="30995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building, sky, clock&#10;&#10;Description generated with very high confidence">
            <a:extLst>
              <a:ext uri="{FF2B5EF4-FFF2-40B4-BE49-F238E27FC236}">
                <a16:creationId xmlns:a16="http://schemas.microsoft.com/office/drawing/2014/main" id="{FC4D4D38-6363-431C-AB92-AAC554519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/>
          </a:blip>
          <a:srcRect t="1573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17F44A-7774-4C79-BEDC-0CC73C8C0E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E780F8-2452-4595-A281-E594BA83DB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E50488-8E5E-4E36-9763-092234CAED4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14D8B-EC15-4044-8CFF-B8A984B72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Legislative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5A9AB7-DF49-4B16-8719-80AC11FC5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/>
              <a:t>Leah </a:t>
            </a:r>
          </a:p>
        </p:txBody>
      </p:sp>
    </p:spTree>
    <p:extLst>
      <p:ext uri="{BB962C8B-B14F-4D97-AF65-F5344CB8AC3E}">
        <p14:creationId xmlns:p14="http://schemas.microsoft.com/office/powerpoint/2010/main" val="425427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4EBB-E8CB-41DD-BCD6-97828F118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754751" cy="402336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dirty="0"/>
              <a:t>HB 4181 – amended MCL 380.1233 – signed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/>
              <a:t>HB 5141 – if ever there were a time to rally, now is a good time.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683291-0898-4D36-A991-5EE1B2F1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Growing-Your-Own</a:t>
            </a:r>
          </a:p>
        </p:txBody>
      </p:sp>
    </p:spTree>
    <p:extLst>
      <p:ext uri="{BB962C8B-B14F-4D97-AF65-F5344CB8AC3E}">
        <p14:creationId xmlns:p14="http://schemas.microsoft.com/office/powerpoint/2010/main" val="228236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Myth Busters and Flexibilities</a:t>
            </a:r>
          </a:p>
        </p:txBody>
      </p:sp>
      <p:pic>
        <p:nvPicPr>
          <p:cNvPr id="4" name="Picture 3" descr="A picture containing tableware, dishware, plate&#10;&#10;Description generated with high confidence">
            <a:extLst>
              <a:ext uri="{FF2B5EF4-FFF2-40B4-BE49-F238E27FC236}">
                <a16:creationId xmlns:a16="http://schemas.microsoft.com/office/drawing/2014/main" id="{44B014BA-575C-47A3-AB0A-17B06C552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91" y="393988"/>
            <a:ext cx="7620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Flexible Staffing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9008B-4A7B-4B0A-97D4-EE6CBBC37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Krista</a:t>
            </a:r>
          </a:p>
        </p:txBody>
      </p:sp>
    </p:spTree>
    <p:extLst>
      <p:ext uri="{BB962C8B-B14F-4D97-AF65-F5344CB8AC3E}">
        <p14:creationId xmlns:p14="http://schemas.microsoft.com/office/powerpoint/2010/main" val="1928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EB35-53FA-407E-90ED-BD27D485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Growing-Your-Own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E14FB-68FC-4654-821F-B2C5FE62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596B9-C27E-4418-A89F-DB5E2C6623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dirty="0"/>
              <a:t>Current Certified Staff</a:t>
            </a:r>
          </a:p>
          <a:p>
            <a:pPr lvl="0"/>
            <a:r>
              <a:rPr lang="en-US" sz="3600" dirty="0"/>
              <a:t>Student Teachers</a:t>
            </a:r>
          </a:p>
          <a:p>
            <a:pPr lvl="0"/>
            <a:r>
              <a:rPr lang="en-US" sz="3600" dirty="0"/>
              <a:t>Paraprofessionals</a:t>
            </a:r>
          </a:p>
          <a:p>
            <a:pPr lvl="0"/>
            <a:r>
              <a:rPr lang="en-US" sz="3600" dirty="0"/>
              <a:t>Out-of-State Candidates</a:t>
            </a:r>
          </a:p>
          <a:p>
            <a:pPr lvl="0"/>
            <a:r>
              <a:rPr lang="en-US" sz="3600" dirty="0"/>
              <a:t>Career Changers</a:t>
            </a:r>
          </a:p>
          <a:p>
            <a:pPr lvl="0"/>
            <a:r>
              <a:rPr lang="en-US" sz="3600" dirty="0"/>
              <a:t>Community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DDC6A-2666-4FF8-BA84-433C415A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39" y="2191194"/>
            <a:ext cx="4770157" cy="32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684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3023</TotalTime>
  <Words>1401</Words>
  <Application>Microsoft Office PowerPoint</Application>
  <PresentationFormat>Widescreen</PresentationFormat>
  <Paragraphs>284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Black</vt:lpstr>
      <vt:lpstr>Calibri</vt:lpstr>
      <vt:lpstr>Calibri Light</vt:lpstr>
      <vt:lpstr>Verdana</vt:lpstr>
      <vt:lpstr>Wingdings</vt:lpstr>
      <vt:lpstr>Retrospect</vt:lpstr>
      <vt:lpstr>December DARTEP Updates</vt:lpstr>
      <vt:lpstr>PowerPoint Presentation</vt:lpstr>
      <vt:lpstr>Introductions of Staff</vt:lpstr>
      <vt:lpstr>And of course…</vt:lpstr>
      <vt:lpstr>Legislative Update</vt:lpstr>
      <vt:lpstr>Growing-Your-Own</vt:lpstr>
      <vt:lpstr>Myth Busters and Flexibilities</vt:lpstr>
      <vt:lpstr>Flexible Staffing Solutions</vt:lpstr>
      <vt:lpstr>Growing-Your-Own</vt:lpstr>
      <vt:lpstr>Substitute Teacher Permits &amp; Approvals</vt:lpstr>
      <vt:lpstr>Educator Preparation Programs</vt:lpstr>
      <vt:lpstr>Current Certified Staff</vt:lpstr>
      <vt:lpstr>Student Teachers</vt:lpstr>
      <vt:lpstr>Paraprofessionals</vt:lpstr>
      <vt:lpstr>Out-of-State Candidates</vt:lpstr>
      <vt:lpstr>Career Changers</vt:lpstr>
      <vt:lpstr>Community Members</vt:lpstr>
      <vt:lpstr>Does every EPI need every program?</vt:lpstr>
      <vt:lpstr>Program Choice</vt:lpstr>
      <vt:lpstr>Interinstitutional Agreements</vt:lpstr>
      <vt:lpstr>Consortiums</vt:lpstr>
      <vt:lpstr>Special Education Update</vt:lpstr>
      <vt:lpstr>Special Education Program Review</vt:lpstr>
      <vt:lpstr>Special Education Program Review</vt:lpstr>
      <vt:lpstr>Education Evaluation Labels</vt:lpstr>
      <vt:lpstr>Educator Evaluation Labels</vt:lpstr>
      <vt:lpstr>Program Approval</vt:lpstr>
      <vt:lpstr>Program Approval Is Opening!</vt:lpstr>
      <vt:lpstr>Program Approval Q &amp; A</vt:lpstr>
      <vt:lpstr>PowerPoint Presentation</vt:lpstr>
      <vt:lpstr>Appropriate Placement:  Library Media and School Counselors</vt:lpstr>
      <vt:lpstr>PowerPoint Presentation</vt:lpstr>
      <vt:lpstr>New Administrative Rules: What do you need to know now?</vt:lpstr>
      <vt:lpstr>R 1123 – “Program”</vt:lpstr>
      <vt:lpstr>R 1123 – Implications </vt:lpstr>
      <vt:lpstr>R 1129 – “Additional Endorsement”</vt:lpstr>
      <vt:lpstr> Certification Structure Revision Update</vt:lpstr>
      <vt:lpstr>PowerPoint Presentation</vt:lpstr>
      <vt:lpstr>MTTC Updates</vt:lpstr>
      <vt:lpstr>MTTC Test Development</vt:lpstr>
      <vt:lpstr>MTTC NOMINEES INVITATION</vt:lpstr>
      <vt:lpstr>MTTC RESULTSANALYZER</vt:lpstr>
      <vt:lpstr>SAT Transition</vt:lpstr>
      <vt:lpstr>Hope Accreditation Conference</vt:lpstr>
      <vt:lpstr>Hope Conference-April </vt:lpstr>
      <vt:lpstr>Job-Alike Sessions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Language Program Review</dc:title>
  <dc:creator>CassadayK@michigan.gov</dc:creator>
  <cp:lastModifiedBy>Garner, Gina (MDE)</cp:lastModifiedBy>
  <cp:revision>223</cp:revision>
  <cp:lastPrinted>2017-11-27T20:08:27Z</cp:lastPrinted>
  <dcterms:created xsi:type="dcterms:W3CDTF">2016-04-05T12:00:52Z</dcterms:created>
  <dcterms:modified xsi:type="dcterms:W3CDTF">2017-11-30T16:29:20Z</dcterms:modified>
</cp:coreProperties>
</file>