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43"/>
  </p:normalViewPr>
  <p:slideViewPr>
    <p:cSldViewPr snapToGrid="0" snapToObjects="1">
      <p:cViewPr>
        <p:scale>
          <a:sx n="83" d="100"/>
          <a:sy n="83" d="100"/>
        </p:scale>
        <p:origin x="170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988C-E475-0E49-944D-7C3CC92DEC17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AEF49-7FFC-7C4C-B64F-391A660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Collection is meaningful for continuous improvement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about how every institution collects a variety of data to assure candidates meet certain objectives and criteria.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which data are useful?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outcomes – Look at standards – look at your programs – and ask, “Where could we collect data to show we are meeting standards?”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data are you already collecting? (CAEP wants data to be reported that is across programs)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538" indent="-186538" defTabSz="548640">
              <a:lnSpc>
                <a:spcPct val="100000"/>
              </a:lnSpc>
              <a:spcBef>
                <a:spcPts val="0"/>
              </a:spcBef>
              <a:buClr>
                <a:srgbClr val="047E58"/>
              </a:buClr>
            </a:pPr>
            <a:r>
              <a:rPr lang="en-US" sz="2400" b="1" dirty="0">
                <a:solidFill>
                  <a:srgbClr val="047E58"/>
                </a:solidFill>
              </a:rPr>
              <a:t>Think about what the data are telling you - </a:t>
            </a:r>
            <a:r>
              <a:rPr lang="en-US" sz="1920" dirty="0">
                <a:solidFill>
                  <a:schemeClr val="tx1"/>
                </a:solidFill>
              </a:rPr>
              <a:t>how you can get the most important messages from the data so that you can consider the implications?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varies by state. We are fortunate to have rich data provided by MDE. Including…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AEF49-7FFC-7C4C-B64F-391A66097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2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4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6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1DA9C94-4980-5243-B2E3-C1F35D724AE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9C49-9D9B-A042-9CC4-37335AFEB32B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93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7630-FE13-2B40-B1F7-096F5954C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15" y="4236393"/>
            <a:ext cx="7416257" cy="226855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EPP Data Collection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3868F-C28C-EB4C-B877-D3E82684F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788" y="5344739"/>
            <a:ext cx="5357600" cy="1160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Beth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Kubitskey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EMU</a:t>
            </a: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Anne Tapp, SVSU</a:t>
            </a:r>
          </a:p>
        </p:txBody>
      </p:sp>
      <p:pic>
        <p:nvPicPr>
          <p:cNvPr id="15364" name="Picture 4" descr="Image result for emu block logo">
            <a:extLst>
              <a:ext uri="{FF2B5EF4-FFF2-40B4-BE49-F238E27FC236}">
                <a16:creationId xmlns:a16="http://schemas.microsoft.com/office/drawing/2014/main" id="{4BF80928-DBE6-544C-8164-F76C6B8C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16" y="5370672"/>
            <a:ext cx="933254" cy="4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svsu block logo">
            <a:extLst>
              <a:ext uri="{FF2B5EF4-FFF2-40B4-BE49-F238E27FC236}">
                <a16:creationId xmlns:a16="http://schemas.microsoft.com/office/drawing/2014/main" id="{557B360A-4EA2-5D4C-BFCB-D11E9485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94" y="5978076"/>
            <a:ext cx="552809" cy="5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4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BDE5-5F95-7C49-888F-6476424B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133F5-6380-1F43-A351-6FAD31A1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305" y="2326919"/>
            <a:ext cx="7793848" cy="399782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available data.</a:t>
            </a:r>
            <a:r>
              <a:rPr lang="en-US" sz="2400" dirty="0"/>
              <a:t> Learn the strengths and weaknesses</a:t>
            </a:r>
          </a:p>
          <a:p>
            <a:pPr marL="7802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4864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Some EPPs are developing a case study</a:t>
            </a:r>
          </a:p>
          <a:p>
            <a:pPr marL="54864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Collaborate with partner school districts </a:t>
            </a:r>
          </a:p>
          <a:p>
            <a:pPr marL="548640" lvl="1" indent="-27432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Collaborate across EPPs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State data </a:t>
            </a:r>
            <a:r>
              <a:rPr lang="en-US" sz="2400" dirty="0"/>
              <a:t>on P-12 learning are highly variable from state to state.</a:t>
            </a:r>
          </a:p>
          <a:p>
            <a:pPr marL="548640" lvl="1" indent="-274320">
              <a:lnSpc>
                <a:spcPct val="100000"/>
              </a:lnSpc>
              <a:spcBef>
                <a:spcPts val="0"/>
              </a:spcBef>
            </a:pPr>
            <a:endParaRPr lang="en-US" sz="1920" dirty="0"/>
          </a:p>
          <a:p>
            <a:endParaRPr lang="en-US" dirty="0"/>
          </a:p>
        </p:txBody>
      </p:sp>
      <p:pic>
        <p:nvPicPr>
          <p:cNvPr id="7170" name="Picture 2" descr="Image result for data">
            <a:extLst>
              <a:ext uri="{FF2B5EF4-FFF2-40B4-BE49-F238E27FC236}">
                <a16:creationId xmlns:a16="http://schemas.microsoft.com/office/drawing/2014/main" id="{596E9AD3-55A8-C741-97E0-E830C446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4286" cy="67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2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D757-EBC6-5E4B-9B58-96DC3A04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867" y="449838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Table the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90D0FB-2B1A-F142-A7FD-ACDA9C7BD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498868"/>
              </p:ext>
            </p:extLst>
          </p:nvPr>
        </p:nvGraphicFramePr>
        <p:xfrm>
          <a:off x="1268773" y="1364481"/>
          <a:ext cx="9836002" cy="5281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545">
                  <a:extLst>
                    <a:ext uri="{9D8B030D-6E8A-4147-A177-3AD203B41FA5}">
                      <a16:colId xmlns:a16="http://schemas.microsoft.com/office/drawing/2014/main" val="1058020147"/>
                    </a:ext>
                  </a:extLst>
                </a:gridCol>
                <a:gridCol w="7403457">
                  <a:extLst>
                    <a:ext uri="{9D8B030D-6E8A-4147-A177-3AD203B41FA5}">
                      <a16:colId xmlns:a16="http://schemas.microsoft.com/office/drawing/2014/main" val="2043477436"/>
                    </a:ext>
                  </a:extLst>
                </a:gridCol>
              </a:tblGrid>
              <a:tr h="11704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Standard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Data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1129950170"/>
                  </a:ext>
                </a:extLst>
              </a:tr>
              <a:tr h="809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1909822512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1904594489"/>
                  </a:ext>
                </a:extLst>
              </a:tr>
              <a:tr h="809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244067155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2472831484"/>
                  </a:ext>
                </a:extLst>
              </a:tr>
              <a:tr h="809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5" marR="66285" marT="0" marB="0"/>
                </a:tc>
                <a:extLst>
                  <a:ext uri="{0D108BD9-81ED-4DB2-BD59-A6C34878D82A}">
                    <a16:rowId xmlns:a16="http://schemas.microsoft.com/office/drawing/2014/main" val="309544660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0140A30-CA6D-9648-B5CA-348E340D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713" y="-688157"/>
            <a:ext cx="256351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64B3-949B-6C47-96B4-20FF4183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52" y="343813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EMU’s Evidence Map</a:t>
            </a:r>
          </a:p>
        </p:txBody>
      </p:sp>
      <p:pic>
        <p:nvPicPr>
          <p:cNvPr id="12289" name="Picture 1" descr="page1image7600">
            <a:extLst>
              <a:ext uri="{FF2B5EF4-FFF2-40B4-BE49-F238E27FC236}">
                <a16:creationId xmlns:a16="http://schemas.microsoft.com/office/drawing/2014/main" id="{FAFCFEC5-BEE4-F84C-AC8A-98C80A166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80" y="1053395"/>
            <a:ext cx="7206441" cy="56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7DC7-20C3-EB4D-86D8-C969E823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3313" name="Picture 1" descr="page2image9528">
            <a:extLst>
              <a:ext uri="{FF2B5EF4-FFF2-40B4-BE49-F238E27FC236}">
                <a16:creationId xmlns:a16="http://schemas.microsoft.com/office/drawing/2014/main" id="{796E554E-C5E0-4449-81A3-C58B49B1B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7" y="808056"/>
            <a:ext cx="7248629" cy="57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593B-99A0-9A4A-B612-6EAF9FA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4337" name="Picture 1" descr="page3image11200">
            <a:extLst>
              <a:ext uri="{FF2B5EF4-FFF2-40B4-BE49-F238E27FC236}">
                <a16:creationId xmlns:a16="http://schemas.microsoft.com/office/drawing/2014/main" id="{2ECDEF5B-6099-4E4D-99B7-DB3CB0EBBA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8" y="808056"/>
            <a:ext cx="6598180" cy="56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0CBE-3A3E-5C4F-8C17-E7B5356C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22" y="487545"/>
            <a:ext cx="7958331" cy="107722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Roundtable</a:t>
            </a:r>
            <a:b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&amp;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37B6-FE12-3B49-8DEF-500EDFCB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76" y="2549089"/>
            <a:ext cx="4239944" cy="3997828"/>
          </a:xfrm>
        </p:spPr>
        <p:txBody>
          <a:bodyPr>
            <a:normAutofit fontScale="92500"/>
          </a:bodyPr>
          <a:lstStyle/>
          <a:p>
            <a:r>
              <a:rPr lang="en-US" dirty="0"/>
              <a:t>Share your best tip based on lessons learned collecting, interpreting, or using completer impact data?</a:t>
            </a:r>
          </a:p>
          <a:p>
            <a:endParaRPr lang="en-US" dirty="0"/>
          </a:p>
          <a:p>
            <a:r>
              <a:rPr lang="en-US" dirty="0"/>
              <a:t>What problem are you currently working on solving related to improving data availability, quality, representativeness, or usefulness of completer impact data?</a:t>
            </a:r>
          </a:p>
          <a:p>
            <a:endParaRPr lang="en-US" dirty="0"/>
          </a:p>
        </p:txBody>
      </p:sp>
      <p:pic>
        <p:nvPicPr>
          <p:cNvPr id="8194" name="Picture 2" descr="Image result for cooperative learning structure roundtable">
            <a:extLst>
              <a:ext uri="{FF2B5EF4-FFF2-40B4-BE49-F238E27FC236}">
                <a16:creationId xmlns:a16="http://schemas.microsoft.com/office/drawing/2014/main" id="{7DDFDFA3-5643-C34A-80F9-587ABB72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2111604"/>
            <a:ext cx="4380758" cy="4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7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7BBE-3EF1-4B4F-8195-38C3C0CC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99" y="600666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 </a:t>
            </a:r>
          </a:p>
        </p:txBody>
      </p:sp>
      <p:pic>
        <p:nvPicPr>
          <p:cNvPr id="10242" name="Picture 2" descr="Image result for questions">
            <a:extLst>
              <a:ext uri="{FF2B5EF4-FFF2-40B4-BE49-F238E27FC236}">
                <a16:creationId xmlns:a16="http://schemas.microsoft.com/office/drawing/2014/main" id="{B35EDB4D-F853-1645-ABAA-576BF2C8E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2" y="1395167"/>
            <a:ext cx="10354991" cy="54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1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1E32-9FC6-504D-BDBD-1A1787A3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7492-6AB0-A144-80FD-421513E2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2A87-D1AF-104E-90F6-DCBC7A53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For the Next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E5B4-D376-D142-8F7A-0A48C13E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902" y="2092149"/>
            <a:ext cx="8459237" cy="4240599"/>
          </a:xfrm>
        </p:spPr>
        <p:txBody>
          <a:bodyPr/>
          <a:lstStyle/>
          <a:p>
            <a:pPr marL="6160" indent="0">
              <a:buNone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Data collection can seem overwhelming. This session will help EPPs understand what data to collect that will be meaningful for the continuous improvement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3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1492-D267-3C49-978E-9928886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F7F8E4F8-26F0-8842-9C53-119B530C4A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3" y="297703"/>
            <a:ext cx="8278239" cy="62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7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100F-C635-A344-A992-A1EF00D9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data data everywhere and not a thought to think">
            <a:extLst>
              <a:ext uri="{FF2B5EF4-FFF2-40B4-BE49-F238E27FC236}">
                <a16:creationId xmlns:a16="http://schemas.microsoft.com/office/drawing/2014/main" id="{2B03B4CC-B4A0-0C4C-88D1-06E2A65FB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86" y="431550"/>
            <a:ext cx="10161226" cy="57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1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DC2D-C882-F143-BC42-C336EE1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41" y="53032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Begin with the End in Mind</a:t>
            </a:r>
            <a:br>
              <a:rPr lang="en-US" dirty="0"/>
            </a:br>
            <a:r>
              <a:rPr lang="en-US" dirty="0"/>
              <a:t>Emphasis on Results</a:t>
            </a:r>
          </a:p>
        </p:txBody>
      </p:sp>
      <p:pic>
        <p:nvPicPr>
          <p:cNvPr id="4" name="Picture 2" descr="https://tse1.mm.bing.net/th?&amp;id=JN.4tgi6e1coYcEhL/ztpGxzQ&amp;w=300&amp;h=300&amp;c=0&amp;pid=1.9&amp;rs=0&amp;p=0">
            <a:extLst>
              <a:ext uri="{FF2B5EF4-FFF2-40B4-BE49-F238E27FC236}">
                <a16:creationId xmlns:a16="http://schemas.microsoft.com/office/drawing/2014/main" id="{26E239D5-BF70-3F48-A59D-D7AE7AFF3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5174" y="1960303"/>
            <a:ext cx="5924633" cy="489769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D8EFD-8139-3B40-A213-43B865F02596}"/>
              </a:ext>
            </a:extLst>
          </p:cNvPr>
          <p:cNvSpPr txBox="1"/>
          <p:nvPr/>
        </p:nvSpPr>
        <p:spPr>
          <a:xfrm>
            <a:off x="7062279" y="5437762"/>
            <a:ext cx="3531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Results matter. 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Effort is not enough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73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CEC6-BECD-9147-8181-7D0DBB83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711" y="808056"/>
            <a:ext cx="8309622" cy="10772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Data Harvest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467D2-2779-B441-A5CF-6A8CE32F9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888" y="3593240"/>
            <a:ext cx="7796540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sz="2800" dirty="0"/>
              <a:t>What data are you </a:t>
            </a:r>
          </a:p>
          <a:p>
            <a:pPr marL="6160" indent="0">
              <a:buNone/>
            </a:pPr>
            <a:r>
              <a:rPr lang="en-US" sz="2800" dirty="0"/>
              <a:t>already collecting?</a:t>
            </a:r>
          </a:p>
        </p:txBody>
      </p:sp>
      <p:pic>
        <p:nvPicPr>
          <p:cNvPr id="3076" name="Picture 4" descr="Image result for data harvest">
            <a:extLst>
              <a:ext uri="{FF2B5EF4-FFF2-40B4-BE49-F238E27FC236}">
                <a16:creationId xmlns:a16="http://schemas.microsoft.com/office/drawing/2014/main" id="{A3A3248A-578B-F94F-A520-962684CA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6270" cy="67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6122-0882-BF4D-805A-1025CE7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80ADC6-141E-964F-83FC-5F963CC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393" y="3952835"/>
            <a:ext cx="8712486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data are you already collecting to show you are meeting standards?</a:t>
            </a:r>
          </a:p>
        </p:txBody>
      </p:sp>
      <p:pic>
        <p:nvPicPr>
          <p:cNvPr id="4100" name="Picture 4" descr="http://2.bp.blogspot.com/-3vGn2wKsgpQ/U6REHCowxSI/AAAAAAAAAJg/gfUacJX3Thc/s1600/tps.jpg">
            <a:extLst>
              <a:ext uri="{FF2B5EF4-FFF2-40B4-BE49-F238E27FC236}">
                <a16:creationId xmlns:a16="http://schemas.microsoft.com/office/drawing/2014/main" id="{68681317-A1FB-0A4E-854C-6AAA00DE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10" y="273799"/>
            <a:ext cx="9799147" cy="41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89AA-56AA-2B46-AAE6-D0A53124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180" y="808056"/>
            <a:ext cx="2434975" cy="107722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 =</a:t>
            </a:r>
            <a:b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Data Rich</a:t>
            </a:r>
          </a:p>
        </p:txBody>
      </p:sp>
      <p:pic>
        <p:nvPicPr>
          <p:cNvPr id="5122" name="Picture 2" descr="Michigan Mapclean Teal Clip Art">
            <a:extLst>
              <a:ext uri="{FF2B5EF4-FFF2-40B4-BE49-F238E27FC236}">
                <a16:creationId xmlns:a16="http://schemas.microsoft.com/office/drawing/2014/main" id="{6F96D99D-9465-DF40-9425-E1D729EADD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07" y="147218"/>
            <a:ext cx="7032660" cy="65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DE love">
            <a:extLst>
              <a:ext uri="{FF2B5EF4-FFF2-40B4-BE49-F238E27FC236}">
                <a16:creationId xmlns:a16="http://schemas.microsoft.com/office/drawing/2014/main" id="{4ED96A5B-C9A4-2647-B5BE-21D5BB1A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69" y="4376792"/>
            <a:ext cx="2380912" cy="21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9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E330-FA8D-0D45-AD66-4FCE8FF1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684" y="610093"/>
            <a:ext cx="7958331" cy="107722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Gift of </a:t>
            </a:r>
            <a:b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MDE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8E2B-D88B-4648-BF26-889E8E4E2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753" y="3597052"/>
            <a:ext cx="7796540" cy="3997828"/>
          </a:xfrm>
        </p:spPr>
        <p:txBody>
          <a:bodyPr>
            <a:normAutofit/>
          </a:bodyPr>
          <a:lstStyle/>
          <a:p>
            <a:r>
              <a:rPr lang="en-US" dirty="0"/>
              <a:t>EPI Performance Score </a:t>
            </a:r>
          </a:p>
          <a:p>
            <a:r>
              <a:rPr lang="en-US" dirty="0"/>
              <a:t>MDE Teacher Effectiveness Data </a:t>
            </a:r>
          </a:p>
          <a:p>
            <a:r>
              <a:rPr lang="en-US" dirty="0"/>
              <a:t>MDE Year-Out Teacher Survey Data </a:t>
            </a:r>
          </a:p>
          <a:p>
            <a:r>
              <a:rPr lang="en-US" dirty="0"/>
              <a:t>SVSU Graduate Follow-Up Survey</a:t>
            </a:r>
          </a:p>
          <a:p>
            <a:r>
              <a:rPr lang="en-US" dirty="0"/>
              <a:t>Employer Survey </a:t>
            </a:r>
          </a:p>
          <a:p>
            <a:r>
              <a:rPr lang="en-US" dirty="0"/>
              <a:t>MDE Exit Survey Data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60" name="Picture 16" descr="Image result for open gift black background">
            <a:extLst>
              <a:ext uri="{FF2B5EF4-FFF2-40B4-BE49-F238E27FC236}">
                <a16:creationId xmlns:a16="http://schemas.microsoft.com/office/drawing/2014/main" id="{2FC8D6B3-6FB2-5B42-A9A8-FA46C29F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62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{A34A7A99-D8D2-A946-832F-9FAA26E5B4BF}tf16401378</Template>
  <TotalTime>1013</TotalTime>
  <Words>335</Words>
  <Application>Microsoft Macintosh PowerPoint</Application>
  <PresentationFormat>Widescreen</PresentationFormat>
  <Paragraphs>76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EPP Data Collection</vt:lpstr>
      <vt:lpstr>For the Next Hour</vt:lpstr>
      <vt:lpstr> </vt:lpstr>
      <vt:lpstr> </vt:lpstr>
      <vt:lpstr>Begin with the End in Mind Emphasis on Results</vt:lpstr>
      <vt:lpstr>Data Harvest</vt:lpstr>
      <vt:lpstr> </vt:lpstr>
      <vt:lpstr>MI = Data Rich</vt:lpstr>
      <vt:lpstr>Gift of  MDE Data</vt:lpstr>
      <vt:lpstr>Data</vt:lpstr>
      <vt:lpstr>Table the Data</vt:lpstr>
      <vt:lpstr>EMU’s Evidence Map</vt:lpstr>
      <vt:lpstr> </vt:lpstr>
      <vt:lpstr> </vt:lpstr>
      <vt:lpstr>Roundtable &amp; Record</vt:lpstr>
      <vt:lpstr>Questions? </vt:lpstr>
      <vt:lpstr>Working Groups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EPP Data collection</dc:title>
  <dc:creator>Anne R. Tapp</dc:creator>
  <cp:lastModifiedBy>Beth Kubitskey</cp:lastModifiedBy>
  <cp:revision>32</cp:revision>
  <dcterms:created xsi:type="dcterms:W3CDTF">2018-03-28T21:17:52Z</dcterms:created>
  <dcterms:modified xsi:type="dcterms:W3CDTF">2018-04-04T16:31:55Z</dcterms:modified>
</cp:coreProperties>
</file>