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01" r:id="rId1"/>
    <p:sldMasterId id="2147483704" r:id="rId2"/>
  </p:sldMasterIdLst>
  <p:notesMasterIdLst>
    <p:notesMasterId r:id="rId31"/>
  </p:notesMasterIdLst>
  <p:sldIdLst>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Lst>
  <p:sldSz cx="12192000" cy="6858000"/>
  <p:notesSz cx="6858000" cy="9144000"/>
  <p:embeddedFontLst>
    <p:embeddedFont>
      <p:font typeface="Arial Black" panose="020B0604020202020204" pitchFamily="34" charset="0"/>
      <p:regular r:id="rId32"/>
      <p:bold r:id="rId33"/>
    </p:embeddedFont>
    <p:embeddedFont>
      <p:font typeface="Corbel" panose="020B0503020204020204" pitchFamily="34"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
      <p:font typeface="Open Sans ExtraBold" panose="020F0502020204030204" pitchFamily="34" charset="0"/>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3288A2-890B-4BB1-A1B1-90181D17F39C}">
  <a:tblStyle styleId="{0F3288A2-890B-4BB1-A1B1-90181D17F39C}"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eed1650e45_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1eed1650e45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20504b898ca_3_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g20504b898ca_3_2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25" name="Google Shape;625;g20504b898ca_3_2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0504b898ca_3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g20504b898ca_3_2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a:t>
            </a:r>
            <a:endParaRPr/>
          </a:p>
          <a:p>
            <a:pPr marL="0" lvl="0" indent="0" algn="l" rtl="0">
              <a:spcBef>
                <a:spcPts val="0"/>
              </a:spcBef>
              <a:spcAft>
                <a:spcPts val="0"/>
              </a:spcAft>
              <a:buNone/>
            </a:pPr>
            <a:endParaRPr/>
          </a:p>
        </p:txBody>
      </p:sp>
      <p:sp>
        <p:nvSpPr>
          <p:cNvPr id="637" name="Google Shape;637;g20504b898ca_3_2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20504b898ca_3_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g20504b898ca_3_2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g20504b898ca_3_2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20504b898ca_3_2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g20504b898ca_3_2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g20504b898ca_3_2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20504b898ca_3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g20504b898ca_3_2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i="1"/>
          </a:p>
        </p:txBody>
      </p:sp>
      <p:sp>
        <p:nvSpPr>
          <p:cNvPr id="671" name="Google Shape;671;g20504b898ca_3_2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20504b898ca_3_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g20504b898ca_3_2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Notes: the re-certification rates for active/former/certified-but-never-taught are based on the initial certificate term only and do not include individuals who have previously renewed or progressed their certificates. The re-certification rates by race/ethnicity and age are based on all individuals with expiring certificates, regardless of whether they have previously renewed or progressed their certificates.</a:t>
            </a:r>
            <a:endParaRPr/>
          </a:p>
        </p:txBody>
      </p:sp>
      <p:sp>
        <p:nvSpPr>
          <p:cNvPr id="681" name="Google Shape;681;g20504b898ca_3_2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20504b898ca_3_2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g20504b898ca_3_2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g20504b898ca_3_2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20504b898ca_3_2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g20504b898ca_3_2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698" name="Google Shape;698;g20504b898ca_3_2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20504b898ca_3_2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g20504b898ca_3_2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709" name="Google Shape;709;g20504b898ca_3_2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20504b898ca_3_3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g20504b898ca_3_3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729" name="Google Shape;729;g20504b898ca_3_3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0504b898ca_3_8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7" name="Google Shape;487;g20504b898ca_3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20504b898ca_3_3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9" name="Google Shape;749;g20504b898ca_3_3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750" name="Google Shape;750;g20504b898ca_3_3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20504b898ca_3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g20504b898ca_3_3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780" name="Google Shape;780;g20504b898ca_3_3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20504b898ca_3_3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g20504b898ca_3_3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810" name="Google Shape;810;g20504b898ca_3_3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20504b898ca_3_4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9" name="Google Shape;839;g20504b898ca_3_4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0" name="Google Shape;840;g20504b898ca_3_4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20504b898ca_3_4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7" name="Google Shape;847;g20504b898ca_3_4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300" i="1"/>
          </a:p>
          <a:p>
            <a:pPr marL="0" lvl="0" indent="0" algn="l" rtl="0">
              <a:spcBef>
                <a:spcPts val="0"/>
              </a:spcBef>
              <a:spcAft>
                <a:spcPts val="0"/>
              </a:spcAft>
              <a:buNone/>
            </a:pPr>
            <a:endParaRPr/>
          </a:p>
        </p:txBody>
      </p:sp>
      <p:sp>
        <p:nvSpPr>
          <p:cNvPr id="848" name="Google Shape;848;g20504b898ca_3_4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20504b898ca_3_4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1" name="Google Shape;861;g20504b898ca_3_4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300" i="1"/>
          </a:p>
          <a:p>
            <a:pPr marL="0" lvl="0" indent="0" algn="l" rtl="0">
              <a:spcBef>
                <a:spcPts val="0"/>
              </a:spcBef>
              <a:spcAft>
                <a:spcPts val="0"/>
              </a:spcAft>
              <a:buNone/>
            </a:pPr>
            <a:endParaRPr/>
          </a:p>
        </p:txBody>
      </p:sp>
      <p:sp>
        <p:nvSpPr>
          <p:cNvPr id="862" name="Google Shape;862;g20504b898ca_3_4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20504b898ca_3_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8" name="Google Shape;888;g20504b898ca_3_4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300" i="1"/>
          </a:p>
          <a:p>
            <a:pPr marL="0" lvl="0" indent="0" algn="l" rtl="0">
              <a:spcBef>
                <a:spcPts val="0"/>
              </a:spcBef>
              <a:spcAft>
                <a:spcPts val="0"/>
              </a:spcAft>
              <a:buNone/>
            </a:pPr>
            <a:endParaRPr/>
          </a:p>
        </p:txBody>
      </p:sp>
      <p:sp>
        <p:nvSpPr>
          <p:cNvPr id="889" name="Google Shape;889;g20504b898ca_3_4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20504b898ca_3_4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g20504b898ca_3_4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300" i="1"/>
          </a:p>
          <a:p>
            <a:pPr marL="0" lvl="0" indent="0" algn="l" rtl="0">
              <a:spcBef>
                <a:spcPts val="0"/>
              </a:spcBef>
              <a:spcAft>
                <a:spcPts val="0"/>
              </a:spcAft>
              <a:buNone/>
            </a:pPr>
            <a:endParaRPr/>
          </a:p>
        </p:txBody>
      </p:sp>
      <p:sp>
        <p:nvSpPr>
          <p:cNvPr id="903" name="Google Shape;903;g20504b898ca_3_4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20504b898ca_3_49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0" name="Google Shape;920;g20504b898ca_3_4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0504b898ca_3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g20504b898ca_3_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g20504b898ca_3_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0504b898ca_3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g20504b898ca_3_1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400"/>
          </a:p>
        </p:txBody>
      </p:sp>
      <p:sp>
        <p:nvSpPr>
          <p:cNvPr id="543" name="Google Shape;543;g20504b898ca_3_1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0504b898ca_3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20504b898ca_3_1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g20504b898ca_3_1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0504b898ca_3_17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4" name="Google Shape;584;g20504b898ca_3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20504b898ca_3_1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5" name="Google Shape;595;g20504b898ca_3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504b898ca_3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20504b898ca_3_1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g20504b898ca_3_1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0504b898ca_3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20504b898ca_3_2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12" name="Google Shape;612;g20504b898ca_3_20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36" name="Google Shape;36;p5"/>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37" name="Google Shape;37;p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List with subheader">
  <p:cSld name="1_List with subheader">
    <p:spTree>
      <p:nvGrpSpPr>
        <p:cNvPr id="1" name="Shape 318"/>
        <p:cNvGrpSpPr/>
        <p:nvPr/>
      </p:nvGrpSpPr>
      <p:grpSpPr>
        <a:xfrm>
          <a:off x="0" y="0"/>
          <a:ext cx="0" cy="0"/>
          <a:chOff x="0" y="0"/>
          <a:chExt cx="0" cy="0"/>
        </a:xfrm>
      </p:grpSpPr>
      <p:sp>
        <p:nvSpPr>
          <p:cNvPr id="319" name="Google Shape;319;p46"/>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b="1" i="0" u="none" strike="noStrike" cap="none">
                <a:solidFill>
                  <a:schemeClr val="lt1"/>
                </a:solidFill>
                <a:latin typeface="Open Sans"/>
                <a:ea typeface="Open Sans"/>
                <a:cs typeface="Open Sans"/>
                <a:sym typeface="Open Sans"/>
              </a:defRPr>
            </a:lvl1pPr>
            <a:lvl2pPr marL="0" lvl="1" indent="0" algn="ctr">
              <a:spcBef>
                <a:spcPts val="0"/>
              </a:spcBef>
              <a:buNone/>
              <a:defRPr sz="900" b="1" i="0" u="none" strike="noStrike" cap="none">
                <a:solidFill>
                  <a:schemeClr val="lt1"/>
                </a:solidFill>
                <a:latin typeface="Open Sans"/>
                <a:ea typeface="Open Sans"/>
                <a:cs typeface="Open Sans"/>
                <a:sym typeface="Open Sans"/>
              </a:defRPr>
            </a:lvl2pPr>
            <a:lvl3pPr marL="0" lvl="2" indent="0" algn="ctr">
              <a:spcBef>
                <a:spcPts val="0"/>
              </a:spcBef>
              <a:buNone/>
              <a:defRPr sz="900" b="1" i="0" u="none" strike="noStrike" cap="none">
                <a:solidFill>
                  <a:schemeClr val="lt1"/>
                </a:solidFill>
                <a:latin typeface="Open Sans"/>
                <a:ea typeface="Open Sans"/>
                <a:cs typeface="Open Sans"/>
                <a:sym typeface="Open Sans"/>
              </a:defRPr>
            </a:lvl3pPr>
            <a:lvl4pPr marL="0" lvl="3" indent="0" algn="ctr">
              <a:spcBef>
                <a:spcPts val="0"/>
              </a:spcBef>
              <a:buNone/>
              <a:defRPr sz="900" b="1" i="0" u="none" strike="noStrike" cap="none">
                <a:solidFill>
                  <a:schemeClr val="lt1"/>
                </a:solidFill>
                <a:latin typeface="Open Sans"/>
                <a:ea typeface="Open Sans"/>
                <a:cs typeface="Open Sans"/>
                <a:sym typeface="Open Sans"/>
              </a:defRPr>
            </a:lvl4pPr>
            <a:lvl5pPr marL="0" lvl="4" indent="0" algn="ctr">
              <a:spcBef>
                <a:spcPts val="0"/>
              </a:spcBef>
              <a:buNone/>
              <a:defRPr sz="900" b="1" i="0" u="none" strike="noStrike" cap="none">
                <a:solidFill>
                  <a:schemeClr val="lt1"/>
                </a:solidFill>
                <a:latin typeface="Open Sans"/>
                <a:ea typeface="Open Sans"/>
                <a:cs typeface="Open Sans"/>
                <a:sym typeface="Open Sans"/>
              </a:defRPr>
            </a:lvl5pPr>
            <a:lvl6pPr marL="0" lvl="5" indent="0" algn="ctr">
              <a:spcBef>
                <a:spcPts val="0"/>
              </a:spcBef>
              <a:buNone/>
              <a:defRPr sz="900" b="1" i="0" u="none" strike="noStrike" cap="none">
                <a:solidFill>
                  <a:schemeClr val="lt1"/>
                </a:solidFill>
                <a:latin typeface="Open Sans"/>
                <a:ea typeface="Open Sans"/>
                <a:cs typeface="Open Sans"/>
                <a:sym typeface="Open Sans"/>
              </a:defRPr>
            </a:lvl6pPr>
            <a:lvl7pPr marL="0" lvl="6" indent="0" algn="ctr">
              <a:spcBef>
                <a:spcPts val="0"/>
              </a:spcBef>
              <a:buNone/>
              <a:defRPr sz="900" b="1" i="0" u="none" strike="noStrike" cap="none">
                <a:solidFill>
                  <a:schemeClr val="lt1"/>
                </a:solidFill>
                <a:latin typeface="Open Sans"/>
                <a:ea typeface="Open Sans"/>
                <a:cs typeface="Open Sans"/>
                <a:sym typeface="Open Sans"/>
              </a:defRPr>
            </a:lvl7pPr>
            <a:lvl8pPr marL="0" lvl="7" indent="0" algn="ctr">
              <a:spcBef>
                <a:spcPts val="0"/>
              </a:spcBef>
              <a:buNone/>
              <a:defRPr sz="900" b="1" i="0" u="none" strike="noStrike" cap="none">
                <a:solidFill>
                  <a:schemeClr val="lt1"/>
                </a:solidFill>
                <a:latin typeface="Open Sans"/>
                <a:ea typeface="Open Sans"/>
                <a:cs typeface="Open Sans"/>
                <a:sym typeface="Open Sans"/>
              </a:defRPr>
            </a:lvl8pPr>
            <a:lvl9pPr marL="0" lvl="8" indent="0" algn="ctr">
              <a:spcBef>
                <a:spcPts val="0"/>
              </a:spcBef>
              <a:buNone/>
              <a:defRPr sz="900" b="1" i="0" u="none" strike="noStrike" cap="none">
                <a:solidFill>
                  <a:schemeClr val="lt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
        <p:nvSpPr>
          <p:cNvPr id="320" name="Google Shape;320;p46"/>
          <p:cNvSpPr txBox="1">
            <a:spLocks noGrp="1"/>
          </p:cNvSpPr>
          <p:nvPr>
            <p:ph type="title"/>
          </p:nvPr>
        </p:nvSpPr>
        <p:spPr>
          <a:xfrm>
            <a:off x="560173" y="365126"/>
            <a:ext cx="10793627" cy="107649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0C0C0C"/>
              </a:buClr>
              <a:buSzPts val="2200"/>
              <a:buFont typeface="Open Sans ExtraBold"/>
              <a:buNone/>
              <a:defRPr sz="2200" b="0" i="0" u="none" strike="noStrike" cap="none">
                <a:solidFill>
                  <a:srgbClr val="0C0C0C"/>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1" name="Google Shape;321;p46"/>
          <p:cNvSpPr txBox="1">
            <a:spLocks noGrp="1"/>
          </p:cNvSpPr>
          <p:nvPr>
            <p:ph type="body" idx="1"/>
          </p:nvPr>
        </p:nvSpPr>
        <p:spPr>
          <a:xfrm>
            <a:off x="560175" y="1125616"/>
            <a:ext cx="10793627" cy="6320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7F44"/>
              </a:buClr>
              <a:buSzPts val="1600"/>
              <a:buFont typeface="Arial"/>
              <a:buNone/>
              <a:defRPr sz="1600" b="1" i="0" u="none" strike="noStrike" cap="none">
                <a:solidFill>
                  <a:srgbClr val="007F44"/>
                </a:solidFill>
                <a:latin typeface="Open Sans"/>
                <a:ea typeface="Open Sans"/>
                <a:cs typeface="Open Sans"/>
                <a:sym typeface="Open Sans"/>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2" name="Google Shape;322;p46"/>
          <p:cNvSpPr txBox="1">
            <a:spLocks noGrp="1"/>
          </p:cNvSpPr>
          <p:nvPr>
            <p:ph type="body" idx="2"/>
          </p:nvPr>
        </p:nvSpPr>
        <p:spPr>
          <a:xfrm>
            <a:off x="560917" y="1757628"/>
            <a:ext cx="10792883" cy="4280707"/>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1pPr>
            <a:lvl2pPr marL="914400" marR="0" lvl="1" indent="-330200" algn="l" rtl="0">
              <a:lnSpc>
                <a:spcPct val="100000"/>
              </a:lnSpc>
              <a:spcBef>
                <a:spcPts val="16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16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ext with subheader">
  <p:cSld name="2_Text with subheader">
    <p:spTree>
      <p:nvGrpSpPr>
        <p:cNvPr id="1" name="Shape 323"/>
        <p:cNvGrpSpPr/>
        <p:nvPr/>
      </p:nvGrpSpPr>
      <p:grpSpPr>
        <a:xfrm>
          <a:off x="0" y="0"/>
          <a:ext cx="0" cy="0"/>
          <a:chOff x="0" y="0"/>
          <a:chExt cx="0" cy="0"/>
        </a:xfrm>
      </p:grpSpPr>
      <p:sp>
        <p:nvSpPr>
          <p:cNvPr id="324" name="Google Shape;324;p47"/>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b="1" i="0" u="none" strike="noStrike" cap="none">
                <a:solidFill>
                  <a:schemeClr val="lt1"/>
                </a:solidFill>
                <a:latin typeface="Open Sans"/>
                <a:ea typeface="Open Sans"/>
                <a:cs typeface="Open Sans"/>
                <a:sym typeface="Open Sans"/>
              </a:defRPr>
            </a:lvl1pPr>
            <a:lvl2pPr marL="0" lvl="1" indent="0" algn="ctr">
              <a:spcBef>
                <a:spcPts val="0"/>
              </a:spcBef>
              <a:buNone/>
              <a:defRPr sz="900" b="1" i="0" u="none" strike="noStrike" cap="none">
                <a:solidFill>
                  <a:schemeClr val="lt1"/>
                </a:solidFill>
                <a:latin typeface="Open Sans"/>
                <a:ea typeface="Open Sans"/>
                <a:cs typeface="Open Sans"/>
                <a:sym typeface="Open Sans"/>
              </a:defRPr>
            </a:lvl2pPr>
            <a:lvl3pPr marL="0" lvl="2" indent="0" algn="ctr">
              <a:spcBef>
                <a:spcPts val="0"/>
              </a:spcBef>
              <a:buNone/>
              <a:defRPr sz="900" b="1" i="0" u="none" strike="noStrike" cap="none">
                <a:solidFill>
                  <a:schemeClr val="lt1"/>
                </a:solidFill>
                <a:latin typeface="Open Sans"/>
                <a:ea typeface="Open Sans"/>
                <a:cs typeface="Open Sans"/>
                <a:sym typeface="Open Sans"/>
              </a:defRPr>
            </a:lvl3pPr>
            <a:lvl4pPr marL="0" lvl="3" indent="0" algn="ctr">
              <a:spcBef>
                <a:spcPts val="0"/>
              </a:spcBef>
              <a:buNone/>
              <a:defRPr sz="900" b="1" i="0" u="none" strike="noStrike" cap="none">
                <a:solidFill>
                  <a:schemeClr val="lt1"/>
                </a:solidFill>
                <a:latin typeface="Open Sans"/>
                <a:ea typeface="Open Sans"/>
                <a:cs typeface="Open Sans"/>
                <a:sym typeface="Open Sans"/>
              </a:defRPr>
            </a:lvl4pPr>
            <a:lvl5pPr marL="0" lvl="4" indent="0" algn="ctr">
              <a:spcBef>
                <a:spcPts val="0"/>
              </a:spcBef>
              <a:buNone/>
              <a:defRPr sz="900" b="1" i="0" u="none" strike="noStrike" cap="none">
                <a:solidFill>
                  <a:schemeClr val="lt1"/>
                </a:solidFill>
                <a:latin typeface="Open Sans"/>
                <a:ea typeface="Open Sans"/>
                <a:cs typeface="Open Sans"/>
                <a:sym typeface="Open Sans"/>
              </a:defRPr>
            </a:lvl5pPr>
            <a:lvl6pPr marL="0" lvl="5" indent="0" algn="ctr">
              <a:spcBef>
                <a:spcPts val="0"/>
              </a:spcBef>
              <a:buNone/>
              <a:defRPr sz="900" b="1" i="0" u="none" strike="noStrike" cap="none">
                <a:solidFill>
                  <a:schemeClr val="lt1"/>
                </a:solidFill>
                <a:latin typeface="Open Sans"/>
                <a:ea typeface="Open Sans"/>
                <a:cs typeface="Open Sans"/>
                <a:sym typeface="Open Sans"/>
              </a:defRPr>
            </a:lvl6pPr>
            <a:lvl7pPr marL="0" lvl="6" indent="0" algn="ctr">
              <a:spcBef>
                <a:spcPts val="0"/>
              </a:spcBef>
              <a:buNone/>
              <a:defRPr sz="900" b="1" i="0" u="none" strike="noStrike" cap="none">
                <a:solidFill>
                  <a:schemeClr val="lt1"/>
                </a:solidFill>
                <a:latin typeface="Open Sans"/>
                <a:ea typeface="Open Sans"/>
                <a:cs typeface="Open Sans"/>
                <a:sym typeface="Open Sans"/>
              </a:defRPr>
            </a:lvl7pPr>
            <a:lvl8pPr marL="0" lvl="7" indent="0" algn="ctr">
              <a:spcBef>
                <a:spcPts val="0"/>
              </a:spcBef>
              <a:buNone/>
              <a:defRPr sz="900" b="1" i="0" u="none" strike="noStrike" cap="none">
                <a:solidFill>
                  <a:schemeClr val="lt1"/>
                </a:solidFill>
                <a:latin typeface="Open Sans"/>
                <a:ea typeface="Open Sans"/>
                <a:cs typeface="Open Sans"/>
                <a:sym typeface="Open Sans"/>
              </a:defRPr>
            </a:lvl8pPr>
            <a:lvl9pPr marL="0" lvl="8" indent="0" algn="ctr">
              <a:spcBef>
                <a:spcPts val="0"/>
              </a:spcBef>
              <a:buNone/>
              <a:defRPr sz="900" b="1" i="0" u="none" strike="noStrike" cap="none">
                <a:solidFill>
                  <a:schemeClr val="lt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
        <p:nvSpPr>
          <p:cNvPr id="325" name="Google Shape;325;p47"/>
          <p:cNvSpPr txBox="1">
            <a:spLocks noGrp="1"/>
          </p:cNvSpPr>
          <p:nvPr>
            <p:ph type="title"/>
          </p:nvPr>
        </p:nvSpPr>
        <p:spPr>
          <a:xfrm>
            <a:off x="560173" y="365126"/>
            <a:ext cx="10793627" cy="107649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0C0C0C"/>
              </a:buClr>
              <a:buSzPts val="2200"/>
              <a:buFont typeface="Open Sans ExtraBold"/>
              <a:buNone/>
              <a:defRPr sz="2200" b="0" i="0" u="none" strike="noStrike" cap="none">
                <a:solidFill>
                  <a:srgbClr val="0C0C0C"/>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6" name="Google Shape;326;p47"/>
          <p:cNvSpPr txBox="1">
            <a:spLocks noGrp="1"/>
          </p:cNvSpPr>
          <p:nvPr>
            <p:ph type="body" idx="1"/>
          </p:nvPr>
        </p:nvSpPr>
        <p:spPr>
          <a:xfrm>
            <a:off x="560175" y="1125616"/>
            <a:ext cx="10793627" cy="6320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7F44"/>
              </a:buClr>
              <a:buSzPts val="1600"/>
              <a:buFont typeface="Arial"/>
              <a:buNone/>
              <a:defRPr sz="1600" b="1" i="0" u="none" strike="noStrike" cap="none">
                <a:solidFill>
                  <a:srgbClr val="007F44"/>
                </a:solidFill>
                <a:latin typeface="Open Sans"/>
                <a:ea typeface="Open Sans"/>
                <a:cs typeface="Open Sans"/>
                <a:sym typeface="Open Sans"/>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7" name="Google Shape;327;p47"/>
          <p:cNvSpPr txBox="1">
            <a:spLocks noGrp="1"/>
          </p:cNvSpPr>
          <p:nvPr>
            <p:ph type="body" idx="2"/>
          </p:nvPr>
        </p:nvSpPr>
        <p:spPr>
          <a:xfrm>
            <a:off x="560173" y="1757627"/>
            <a:ext cx="10793627" cy="42767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logo only">
  <p:cSld name="Blank Slide logo only">
    <p:spTree>
      <p:nvGrpSpPr>
        <p:cNvPr id="1" name="Shape 328"/>
        <p:cNvGrpSpPr/>
        <p:nvPr/>
      </p:nvGrpSpPr>
      <p:grpSpPr>
        <a:xfrm>
          <a:off x="0" y="0"/>
          <a:ext cx="0" cy="0"/>
          <a:chOff x="0" y="0"/>
          <a:chExt cx="0" cy="0"/>
        </a:xfrm>
      </p:grpSpPr>
      <p:sp>
        <p:nvSpPr>
          <p:cNvPr id="329" name="Google Shape;329;p48"/>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b="1" i="0" u="none" strike="noStrike" cap="none">
                <a:solidFill>
                  <a:schemeClr val="lt1"/>
                </a:solidFill>
                <a:latin typeface="Open Sans"/>
                <a:ea typeface="Open Sans"/>
                <a:cs typeface="Open Sans"/>
                <a:sym typeface="Open Sans"/>
              </a:defRPr>
            </a:lvl1pPr>
            <a:lvl2pPr marL="0" lvl="1" indent="0" algn="ctr">
              <a:spcBef>
                <a:spcPts val="0"/>
              </a:spcBef>
              <a:buNone/>
              <a:defRPr sz="900" b="1" i="0" u="none" strike="noStrike" cap="none">
                <a:solidFill>
                  <a:schemeClr val="lt1"/>
                </a:solidFill>
                <a:latin typeface="Open Sans"/>
                <a:ea typeface="Open Sans"/>
                <a:cs typeface="Open Sans"/>
                <a:sym typeface="Open Sans"/>
              </a:defRPr>
            </a:lvl2pPr>
            <a:lvl3pPr marL="0" lvl="2" indent="0" algn="ctr">
              <a:spcBef>
                <a:spcPts val="0"/>
              </a:spcBef>
              <a:buNone/>
              <a:defRPr sz="900" b="1" i="0" u="none" strike="noStrike" cap="none">
                <a:solidFill>
                  <a:schemeClr val="lt1"/>
                </a:solidFill>
                <a:latin typeface="Open Sans"/>
                <a:ea typeface="Open Sans"/>
                <a:cs typeface="Open Sans"/>
                <a:sym typeface="Open Sans"/>
              </a:defRPr>
            </a:lvl3pPr>
            <a:lvl4pPr marL="0" lvl="3" indent="0" algn="ctr">
              <a:spcBef>
                <a:spcPts val="0"/>
              </a:spcBef>
              <a:buNone/>
              <a:defRPr sz="900" b="1" i="0" u="none" strike="noStrike" cap="none">
                <a:solidFill>
                  <a:schemeClr val="lt1"/>
                </a:solidFill>
                <a:latin typeface="Open Sans"/>
                <a:ea typeface="Open Sans"/>
                <a:cs typeface="Open Sans"/>
                <a:sym typeface="Open Sans"/>
              </a:defRPr>
            </a:lvl4pPr>
            <a:lvl5pPr marL="0" lvl="4" indent="0" algn="ctr">
              <a:spcBef>
                <a:spcPts val="0"/>
              </a:spcBef>
              <a:buNone/>
              <a:defRPr sz="900" b="1" i="0" u="none" strike="noStrike" cap="none">
                <a:solidFill>
                  <a:schemeClr val="lt1"/>
                </a:solidFill>
                <a:latin typeface="Open Sans"/>
                <a:ea typeface="Open Sans"/>
                <a:cs typeface="Open Sans"/>
                <a:sym typeface="Open Sans"/>
              </a:defRPr>
            </a:lvl5pPr>
            <a:lvl6pPr marL="0" lvl="5" indent="0" algn="ctr">
              <a:spcBef>
                <a:spcPts val="0"/>
              </a:spcBef>
              <a:buNone/>
              <a:defRPr sz="900" b="1" i="0" u="none" strike="noStrike" cap="none">
                <a:solidFill>
                  <a:schemeClr val="lt1"/>
                </a:solidFill>
                <a:latin typeface="Open Sans"/>
                <a:ea typeface="Open Sans"/>
                <a:cs typeface="Open Sans"/>
                <a:sym typeface="Open Sans"/>
              </a:defRPr>
            </a:lvl6pPr>
            <a:lvl7pPr marL="0" lvl="6" indent="0" algn="ctr">
              <a:spcBef>
                <a:spcPts val="0"/>
              </a:spcBef>
              <a:buNone/>
              <a:defRPr sz="900" b="1" i="0" u="none" strike="noStrike" cap="none">
                <a:solidFill>
                  <a:schemeClr val="lt1"/>
                </a:solidFill>
                <a:latin typeface="Open Sans"/>
                <a:ea typeface="Open Sans"/>
                <a:cs typeface="Open Sans"/>
                <a:sym typeface="Open Sans"/>
              </a:defRPr>
            </a:lvl7pPr>
            <a:lvl8pPr marL="0" lvl="7" indent="0" algn="ctr">
              <a:spcBef>
                <a:spcPts val="0"/>
              </a:spcBef>
              <a:buNone/>
              <a:defRPr sz="900" b="1" i="0" u="none" strike="noStrike" cap="none">
                <a:solidFill>
                  <a:schemeClr val="lt1"/>
                </a:solidFill>
                <a:latin typeface="Open Sans"/>
                <a:ea typeface="Open Sans"/>
                <a:cs typeface="Open Sans"/>
                <a:sym typeface="Open Sans"/>
              </a:defRPr>
            </a:lvl8pPr>
            <a:lvl9pPr marL="0" lvl="8" indent="0" algn="ctr">
              <a:spcBef>
                <a:spcPts val="0"/>
              </a:spcBef>
              <a:buNone/>
              <a:defRPr sz="900" b="1" i="0" u="none" strike="noStrike" cap="none">
                <a:solidFill>
                  <a:schemeClr val="lt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330" name="Google Shape;330;p48"/>
          <p:cNvPicPr preferRelativeResize="0"/>
          <p:nvPr/>
        </p:nvPicPr>
        <p:blipFill rotWithShape="1">
          <a:blip r:embed="rId2">
            <a:alphaModFix/>
          </a:blip>
          <a:srcRect/>
          <a:stretch/>
        </p:blipFill>
        <p:spPr>
          <a:xfrm>
            <a:off x="456163" y="5943252"/>
            <a:ext cx="835889" cy="835889"/>
          </a:xfrm>
          <a:prstGeom prst="rect">
            <a:avLst/>
          </a:prstGeom>
          <a:noFill/>
          <a:ln>
            <a:noFill/>
          </a:ln>
        </p:spPr>
      </p:pic>
      <p:pic>
        <p:nvPicPr>
          <p:cNvPr id="331" name="Google Shape;331;p48"/>
          <p:cNvPicPr preferRelativeResize="0"/>
          <p:nvPr/>
        </p:nvPicPr>
        <p:blipFill rotWithShape="1">
          <a:blip r:embed="rId2">
            <a:alphaModFix/>
          </a:blip>
          <a:srcRect/>
          <a:stretch/>
        </p:blipFill>
        <p:spPr>
          <a:xfrm>
            <a:off x="456163" y="5943252"/>
            <a:ext cx="835889" cy="83588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Final Slide - author info">
  <p:cSld name="1_Final Slide - author info">
    <p:spTree>
      <p:nvGrpSpPr>
        <p:cNvPr id="1" name="Shape 332"/>
        <p:cNvGrpSpPr/>
        <p:nvPr/>
      </p:nvGrpSpPr>
      <p:grpSpPr>
        <a:xfrm>
          <a:off x="0" y="0"/>
          <a:ext cx="0" cy="0"/>
          <a:chOff x="0" y="0"/>
          <a:chExt cx="0" cy="0"/>
        </a:xfrm>
      </p:grpSpPr>
      <p:pic>
        <p:nvPicPr>
          <p:cNvPr id="333" name="Google Shape;333;p49"/>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334" name="Google Shape;334;p49"/>
          <p:cNvSpPr/>
          <p:nvPr/>
        </p:nvSpPr>
        <p:spPr>
          <a:xfrm>
            <a:off x="317500" y="4591050"/>
            <a:ext cx="11557000" cy="1952625"/>
          </a:xfrm>
          <a:prstGeom prst="rect">
            <a:avLst/>
          </a:prstGeom>
          <a:solidFill>
            <a:srgbClr val="007F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5" name="Google Shape;335;p49"/>
          <p:cNvSpPr txBox="1">
            <a:spLocks noGrp="1"/>
          </p:cNvSpPr>
          <p:nvPr>
            <p:ph type="body" idx="1"/>
          </p:nvPr>
        </p:nvSpPr>
        <p:spPr>
          <a:xfrm>
            <a:off x="2231220" y="4639550"/>
            <a:ext cx="7729557" cy="37605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1000"/>
              </a:spcBef>
              <a:spcAft>
                <a:spcPts val="0"/>
              </a:spcAft>
              <a:buClr>
                <a:schemeClr val="lt1"/>
              </a:buClr>
              <a:buSzPts val="1600"/>
              <a:buFont typeface="Arial"/>
              <a:buNone/>
              <a:defRPr sz="1600" b="1" i="0" u="none" strike="noStrike" cap="none">
                <a:solidFill>
                  <a:schemeClr val="lt1"/>
                </a:solidFill>
                <a:latin typeface="Open Sans"/>
                <a:ea typeface="Open Sans"/>
                <a:cs typeface="Open Sans"/>
                <a:sym typeface="Open Sans"/>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6" name="Google Shape;336;p49"/>
          <p:cNvSpPr txBox="1">
            <a:spLocks noGrp="1"/>
          </p:cNvSpPr>
          <p:nvPr>
            <p:ph type="body" idx="2"/>
          </p:nvPr>
        </p:nvSpPr>
        <p:spPr>
          <a:xfrm>
            <a:off x="2231221" y="4943621"/>
            <a:ext cx="7729557" cy="73101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10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7" name="Google Shape;337;p49"/>
          <p:cNvSpPr txBox="1">
            <a:spLocks noGrp="1"/>
          </p:cNvSpPr>
          <p:nvPr>
            <p:ph type="body" idx="3"/>
          </p:nvPr>
        </p:nvSpPr>
        <p:spPr>
          <a:xfrm>
            <a:off x="2231220" y="5786437"/>
            <a:ext cx="7729559" cy="26837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1000"/>
              </a:spcBef>
              <a:spcAft>
                <a:spcPts val="0"/>
              </a:spcAft>
              <a:buClr>
                <a:schemeClr val="lt1"/>
              </a:buClr>
              <a:buSzPts val="1100"/>
              <a:buFont typeface="Arial"/>
              <a:buNone/>
              <a:defRPr sz="1100" b="0" i="0" u="none" strike="noStrike" cap="none">
                <a:solidFill>
                  <a:schemeClr val="lt1"/>
                </a:solidFill>
                <a:latin typeface="Open Sans"/>
                <a:ea typeface="Open Sans"/>
                <a:cs typeface="Open Sans"/>
                <a:sym typeface="Open Sans"/>
              </a:defRPr>
            </a:lvl1pPr>
            <a:lvl2pPr marL="914400" marR="0" lvl="1" indent="-228600" algn="ctr" rtl="0">
              <a:lnSpc>
                <a:spcPct val="90000"/>
              </a:lnSpc>
              <a:spcBef>
                <a:spcPts val="500"/>
              </a:spcBef>
              <a:spcAft>
                <a:spcPts val="0"/>
              </a:spcAft>
              <a:buClr>
                <a:schemeClr val="lt1"/>
              </a:buClr>
              <a:buSzPts val="1100"/>
              <a:buFont typeface="Arial"/>
              <a:buNone/>
              <a:defRPr sz="1100" b="0" i="0" u="none" strike="noStrike" cap="none">
                <a:solidFill>
                  <a:schemeClr val="lt1"/>
                </a:solidFill>
                <a:latin typeface="Open Sans"/>
                <a:ea typeface="Open Sans"/>
                <a:cs typeface="Open Sans"/>
                <a:sym typeface="Open Sans"/>
              </a:defRPr>
            </a:lvl2pPr>
            <a:lvl3pPr marL="1371600" marR="0" lvl="2" indent="-228600" algn="ctr" rtl="0">
              <a:lnSpc>
                <a:spcPct val="90000"/>
              </a:lnSpc>
              <a:spcBef>
                <a:spcPts val="500"/>
              </a:spcBef>
              <a:spcAft>
                <a:spcPts val="0"/>
              </a:spcAft>
              <a:buClr>
                <a:schemeClr val="lt1"/>
              </a:buClr>
              <a:buSzPts val="1100"/>
              <a:buFont typeface="Arial"/>
              <a:buNone/>
              <a:defRPr sz="1100" b="0" i="0" u="none" strike="noStrike" cap="none">
                <a:solidFill>
                  <a:schemeClr val="lt1"/>
                </a:solidFill>
                <a:latin typeface="Open Sans"/>
                <a:ea typeface="Open Sans"/>
                <a:cs typeface="Open Sans"/>
                <a:sym typeface="Open Sans"/>
              </a:defRPr>
            </a:lvl3pPr>
            <a:lvl4pPr marL="1828800" marR="0" lvl="3" indent="-228600" algn="ctr" rtl="0">
              <a:lnSpc>
                <a:spcPct val="90000"/>
              </a:lnSpc>
              <a:spcBef>
                <a:spcPts val="500"/>
              </a:spcBef>
              <a:spcAft>
                <a:spcPts val="0"/>
              </a:spcAft>
              <a:buClr>
                <a:schemeClr val="lt1"/>
              </a:buClr>
              <a:buSzPts val="1100"/>
              <a:buFont typeface="Arial"/>
              <a:buNone/>
              <a:defRPr sz="1100" b="0" i="0" u="none" strike="noStrike" cap="none">
                <a:solidFill>
                  <a:schemeClr val="lt1"/>
                </a:solidFill>
                <a:latin typeface="Open Sans"/>
                <a:ea typeface="Open Sans"/>
                <a:cs typeface="Open Sans"/>
                <a:sym typeface="Open Sans"/>
              </a:defRPr>
            </a:lvl4pPr>
            <a:lvl5pPr marL="2286000" marR="0" lvl="4" indent="-228600" algn="ctr" rtl="0">
              <a:lnSpc>
                <a:spcPct val="90000"/>
              </a:lnSpc>
              <a:spcBef>
                <a:spcPts val="500"/>
              </a:spcBef>
              <a:spcAft>
                <a:spcPts val="0"/>
              </a:spcAft>
              <a:buClr>
                <a:schemeClr val="lt1"/>
              </a:buClr>
              <a:buSzPts val="1100"/>
              <a:buFont typeface="Arial"/>
              <a:buNone/>
              <a:defRPr sz="11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8" name="Google Shape;338;p49"/>
          <p:cNvSpPr txBox="1">
            <a:spLocks noGrp="1"/>
          </p:cNvSpPr>
          <p:nvPr>
            <p:ph type="body" idx="4"/>
          </p:nvPr>
        </p:nvSpPr>
        <p:spPr>
          <a:xfrm>
            <a:off x="2231219" y="6009664"/>
            <a:ext cx="7729559" cy="26837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1000"/>
              </a:spcBef>
              <a:spcAft>
                <a:spcPts val="0"/>
              </a:spcAft>
              <a:buClr>
                <a:schemeClr val="lt1"/>
              </a:buClr>
              <a:buSzPts val="1100"/>
              <a:buFont typeface="Arial"/>
              <a:buNone/>
              <a:defRPr sz="1100" b="0" i="0" u="none" strike="noStrike" cap="none">
                <a:solidFill>
                  <a:schemeClr val="lt1"/>
                </a:solidFill>
                <a:latin typeface="Open Sans"/>
                <a:ea typeface="Open Sans"/>
                <a:cs typeface="Open Sans"/>
                <a:sym typeface="Open Sans"/>
              </a:defRPr>
            </a:lvl1pPr>
            <a:lvl2pPr marL="914400" marR="0" lvl="1" indent="-228600" algn="ctr" rtl="0">
              <a:lnSpc>
                <a:spcPct val="90000"/>
              </a:lnSpc>
              <a:spcBef>
                <a:spcPts val="500"/>
              </a:spcBef>
              <a:spcAft>
                <a:spcPts val="0"/>
              </a:spcAft>
              <a:buClr>
                <a:schemeClr val="lt1"/>
              </a:buClr>
              <a:buSzPts val="1100"/>
              <a:buFont typeface="Arial"/>
              <a:buNone/>
              <a:defRPr sz="1100" b="0" i="0" u="none" strike="noStrike" cap="none">
                <a:solidFill>
                  <a:schemeClr val="lt1"/>
                </a:solidFill>
                <a:latin typeface="Open Sans"/>
                <a:ea typeface="Open Sans"/>
                <a:cs typeface="Open Sans"/>
                <a:sym typeface="Open Sans"/>
              </a:defRPr>
            </a:lvl2pPr>
            <a:lvl3pPr marL="1371600" marR="0" lvl="2" indent="-228600" algn="ctr" rtl="0">
              <a:lnSpc>
                <a:spcPct val="90000"/>
              </a:lnSpc>
              <a:spcBef>
                <a:spcPts val="500"/>
              </a:spcBef>
              <a:spcAft>
                <a:spcPts val="0"/>
              </a:spcAft>
              <a:buClr>
                <a:schemeClr val="lt1"/>
              </a:buClr>
              <a:buSzPts val="1100"/>
              <a:buFont typeface="Arial"/>
              <a:buNone/>
              <a:defRPr sz="1100" b="0" i="0" u="none" strike="noStrike" cap="none">
                <a:solidFill>
                  <a:schemeClr val="lt1"/>
                </a:solidFill>
                <a:latin typeface="Open Sans"/>
                <a:ea typeface="Open Sans"/>
                <a:cs typeface="Open Sans"/>
                <a:sym typeface="Open Sans"/>
              </a:defRPr>
            </a:lvl3pPr>
            <a:lvl4pPr marL="1828800" marR="0" lvl="3" indent="-228600" algn="ctr" rtl="0">
              <a:lnSpc>
                <a:spcPct val="90000"/>
              </a:lnSpc>
              <a:spcBef>
                <a:spcPts val="500"/>
              </a:spcBef>
              <a:spcAft>
                <a:spcPts val="0"/>
              </a:spcAft>
              <a:buClr>
                <a:schemeClr val="lt1"/>
              </a:buClr>
              <a:buSzPts val="1100"/>
              <a:buFont typeface="Arial"/>
              <a:buNone/>
              <a:defRPr sz="1100" b="0" i="0" u="none" strike="noStrike" cap="none">
                <a:solidFill>
                  <a:schemeClr val="lt1"/>
                </a:solidFill>
                <a:latin typeface="Open Sans"/>
                <a:ea typeface="Open Sans"/>
                <a:cs typeface="Open Sans"/>
                <a:sym typeface="Open Sans"/>
              </a:defRPr>
            </a:lvl4pPr>
            <a:lvl5pPr marL="2286000" marR="0" lvl="4" indent="-228600" algn="ctr" rtl="0">
              <a:lnSpc>
                <a:spcPct val="90000"/>
              </a:lnSpc>
              <a:spcBef>
                <a:spcPts val="500"/>
              </a:spcBef>
              <a:spcAft>
                <a:spcPts val="0"/>
              </a:spcAft>
              <a:buClr>
                <a:schemeClr val="lt1"/>
              </a:buClr>
              <a:buSzPts val="1100"/>
              <a:buFont typeface="Arial"/>
              <a:buNone/>
              <a:defRPr sz="11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ver2">
  <p:cSld name="Cover2">
    <p:spTree>
      <p:nvGrpSpPr>
        <p:cNvPr id="1" name="Shape 339"/>
        <p:cNvGrpSpPr/>
        <p:nvPr/>
      </p:nvGrpSpPr>
      <p:grpSpPr>
        <a:xfrm>
          <a:off x="0" y="0"/>
          <a:ext cx="0" cy="0"/>
          <a:chOff x="0" y="0"/>
          <a:chExt cx="0" cy="0"/>
        </a:xfrm>
      </p:grpSpPr>
      <p:sp>
        <p:nvSpPr>
          <p:cNvPr id="340" name="Google Shape;340;p50"/>
          <p:cNvSpPr/>
          <p:nvPr/>
        </p:nvSpPr>
        <p:spPr>
          <a:xfrm>
            <a:off x="0" y="0"/>
            <a:ext cx="12192000" cy="6858000"/>
          </a:xfrm>
          <a:prstGeom prst="rect">
            <a:avLst/>
          </a:prstGeom>
          <a:solidFill>
            <a:srgbClr val="007F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 name="Google Shape;341;p50"/>
          <p:cNvPicPr preferRelativeResize="0"/>
          <p:nvPr/>
        </p:nvPicPr>
        <p:blipFill rotWithShape="1">
          <a:blip r:embed="rId2">
            <a:alphaModFix/>
          </a:blip>
          <a:srcRect/>
          <a:stretch/>
        </p:blipFill>
        <p:spPr>
          <a:xfrm>
            <a:off x="316815" y="5304535"/>
            <a:ext cx="1108589" cy="1108589"/>
          </a:xfrm>
          <a:prstGeom prst="rect">
            <a:avLst/>
          </a:prstGeom>
          <a:noFill/>
          <a:ln>
            <a:noFill/>
          </a:ln>
        </p:spPr>
      </p:pic>
      <p:sp>
        <p:nvSpPr>
          <p:cNvPr id="342" name="Google Shape;342;p50"/>
          <p:cNvSpPr txBox="1">
            <a:spLocks noGrp="1"/>
          </p:cNvSpPr>
          <p:nvPr>
            <p:ph type="body" idx="1"/>
          </p:nvPr>
        </p:nvSpPr>
        <p:spPr>
          <a:xfrm>
            <a:off x="2040467" y="5607050"/>
            <a:ext cx="9491133" cy="609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1400"/>
              <a:buFont typeface="Arial"/>
              <a:buNone/>
              <a:defRPr sz="1400" b="0" i="0" u="none" strike="noStrike" cap="none">
                <a:solidFill>
                  <a:schemeClr val="l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3" name="Google Shape;343;p50"/>
          <p:cNvSpPr txBox="1">
            <a:spLocks noGrp="1"/>
          </p:cNvSpPr>
          <p:nvPr>
            <p:ph type="body" idx="2"/>
          </p:nvPr>
        </p:nvSpPr>
        <p:spPr>
          <a:xfrm>
            <a:off x="1168400" y="578750"/>
            <a:ext cx="10092267" cy="25995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4800"/>
              <a:buFont typeface="Arial"/>
              <a:buNone/>
              <a:defRPr sz="4800" b="0" i="0" u="none" strike="noStrike" cap="none">
                <a:solidFill>
                  <a:schemeClr val="lt1"/>
                </a:solidFill>
                <a:latin typeface="Open Sans ExtraBold"/>
                <a:ea typeface="Open Sans ExtraBold"/>
                <a:cs typeface="Open Sans ExtraBold"/>
                <a:sym typeface="Open Sans ExtraBold"/>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4" name="Google Shape;344;p50"/>
          <p:cNvSpPr txBox="1">
            <a:spLocks noGrp="1"/>
          </p:cNvSpPr>
          <p:nvPr>
            <p:ph type="body" idx="3"/>
          </p:nvPr>
        </p:nvSpPr>
        <p:spPr>
          <a:xfrm>
            <a:off x="1168400" y="3299897"/>
            <a:ext cx="10092265" cy="6130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2800"/>
              <a:buFont typeface="Arial"/>
              <a:buNone/>
              <a:defRPr sz="2800" b="0" i="0" u="none" strike="noStrike" cap="none">
                <a:solidFill>
                  <a:schemeClr val="lt1"/>
                </a:solidFill>
                <a:latin typeface="Open Sans ExtraBold"/>
                <a:ea typeface="Open Sans ExtraBold"/>
                <a:cs typeface="Open Sans ExtraBold"/>
                <a:sym typeface="Open Sans ExtraBold"/>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ext no header">
  <p:cSld name="2_Text no header">
    <p:spTree>
      <p:nvGrpSpPr>
        <p:cNvPr id="1" name="Shape 345"/>
        <p:cNvGrpSpPr/>
        <p:nvPr/>
      </p:nvGrpSpPr>
      <p:grpSpPr>
        <a:xfrm>
          <a:off x="0" y="0"/>
          <a:ext cx="0" cy="0"/>
          <a:chOff x="0" y="0"/>
          <a:chExt cx="0" cy="0"/>
        </a:xfrm>
      </p:grpSpPr>
      <p:sp>
        <p:nvSpPr>
          <p:cNvPr id="346" name="Google Shape;346;p51"/>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b="1" i="0">
                <a:solidFill>
                  <a:schemeClr val="lt1"/>
                </a:solidFill>
                <a:latin typeface="Open Sans"/>
                <a:ea typeface="Open Sans"/>
                <a:cs typeface="Open Sans"/>
                <a:sym typeface="Open Sans"/>
              </a:defRPr>
            </a:lvl1pPr>
            <a:lvl2pPr marL="0" lvl="1" indent="0" algn="ctr">
              <a:spcBef>
                <a:spcPts val="0"/>
              </a:spcBef>
              <a:buNone/>
              <a:defRPr sz="900" b="1" i="0">
                <a:solidFill>
                  <a:schemeClr val="lt1"/>
                </a:solidFill>
                <a:latin typeface="Open Sans"/>
                <a:ea typeface="Open Sans"/>
                <a:cs typeface="Open Sans"/>
                <a:sym typeface="Open Sans"/>
              </a:defRPr>
            </a:lvl2pPr>
            <a:lvl3pPr marL="0" lvl="2" indent="0" algn="ctr">
              <a:spcBef>
                <a:spcPts val="0"/>
              </a:spcBef>
              <a:buNone/>
              <a:defRPr sz="900" b="1" i="0">
                <a:solidFill>
                  <a:schemeClr val="lt1"/>
                </a:solidFill>
                <a:latin typeface="Open Sans"/>
                <a:ea typeface="Open Sans"/>
                <a:cs typeface="Open Sans"/>
                <a:sym typeface="Open Sans"/>
              </a:defRPr>
            </a:lvl3pPr>
            <a:lvl4pPr marL="0" lvl="3" indent="0" algn="ctr">
              <a:spcBef>
                <a:spcPts val="0"/>
              </a:spcBef>
              <a:buNone/>
              <a:defRPr sz="900" b="1" i="0">
                <a:solidFill>
                  <a:schemeClr val="lt1"/>
                </a:solidFill>
                <a:latin typeface="Open Sans"/>
                <a:ea typeface="Open Sans"/>
                <a:cs typeface="Open Sans"/>
                <a:sym typeface="Open Sans"/>
              </a:defRPr>
            </a:lvl4pPr>
            <a:lvl5pPr marL="0" lvl="4" indent="0" algn="ctr">
              <a:spcBef>
                <a:spcPts val="0"/>
              </a:spcBef>
              <a:buNone/>
              <a:defRPr sz="900" b="1" i="0">
                <a:solidFill>
                  <a:schemeClr val="lt1"/>
                </a:solidFill>
                <a:latin typeface="Open Sans"/>
                <a:ea typeface="Open Sans"/>
                <a:cs typeface="Open Sans"/>
                <a:sym typeface="Open Sans"/>
              </a:defRPr>
            </a:lvl5pPr>
            <a:lvl6pPr marL="0" lvl="5" indent="0" algn="ctr">
              <a:spcBef>
                <a:spcPts val="0"/>
              </a:spcBef>
              <a:buNone/>
              <a:defRPr sz="900" b="1" i="0">
                <a:solidFill>
                  <a:schemeClr val="lt1"/>
                </a:solidFill>
                <a:latin typeface="Open Sans"/>
                <a:ea typeface="Open Sans"/>
                <a:cs typeface="Open Sans"/>
                <a:sym typeface="Open Sans"/>
              </a:defRPr>
            </a:lvl6pPr>
            <a:lvl7pPr marL="0" lvl="6" indent="0" algn="ctr">
              <a:spcBef>
                <a:spcPts val="0"/>
              </a:spcBef>
              <a:buNone/>
              <a:defRPr sz="900" b="1" i="0">
                <a:solidFill>
                  <a:schemeClr val="lt1"/>
                </a:solidFill>
                <a:latin typeface="Open Sans"/>
                <a:ea typeface="Open Sans"/>
                <a:cs typeface="Open Sans"/>
                <a:sym typeface="Open Sans"/>
              </a:defRPr>
            </a:lvl7pPr>
            <a:lvl8pPr marL="0" lvl="7" indent="0" algn="ctr">
              <a:spcBef>
                <a:spcPts val="0"/>
              </a:spcBef>
              <a:buNone/>
              <a:defRPr sz="900" b="1" i="0">
                <a:solidFill>
                  <a:schemeClr val="lt1"/>
                </a:solidFill>
                <a:latin typeface="Open Sans"/>
                <a:ea typeface="Open Sans"/>
                <a:cs typeface="Open Sans"/>
                <a:sym typeface="Open Sans"/>
              </a:defRPr>
            </a:lvl8pPr>
            <a:lvl9pPr marL="0" lvl="8" indent="0" algn="ctr">
              <a:spcBef>
                <a:spcPts val="0"/>
              </a:spcBef>
              <a:buNone/>
              <a:defRPr sz="900" b="1" i="0">
                <a:solidFill>
                  <a:schemeClr val="lt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
        <p:nvSpPr>
          <p:cNvPr id="347" name="Google Shape;347;p51"/>
          <p:cNvSpPr txBox="1">
            <a:spLocks noGrp="1"/>
          </p:cNvSpPr>
          <p:nvPr>
            <p:ph type="body" idx="1"/>
          </p:nvPr>
        </p:nvSpPr>
        <p:spPr>
          <a:xfrm>
            <a:off x="560173" y="1441623"/>
            <a:ext cx="10793627" cy="459276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8" name="Google Shape;348;p51"/>
          <p:cNvSpPr txBox="1">
            <a:spLocks noGrp="1"/>
          </p:cNvSpPr>
          <p:nvPr>
            <p:ph type="title"/>
          </p:nvPr>
        </p:nvSpPr>
        <p:spPr>
          <a:xfrm>
            <a:off x="560173" y="365126"/>
            <a:ext cx="10793627" cy="107649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0C0C0C"/>
              </a:buClr>
              <a:buSzPts val="2200"/>
              <a:buFont typeface="Open Sans ExtraBold"/>
              <a:buNone/>
              <a:defRPr sz="2200">
                <a:solidFill>
                  <a:srgbClr val="0C0C0C"/>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able no subheader">
  <p:cSld name="3_Table no subheader">
    <p:spTree>
      <p:nvGrpSpPr>
        <p:cNvPr id="1" name="Shape 349"/>
        <p:cNvGrpSpPr/>
        <p:nvPr/>
      </p:nvGrpSpPr>
      <p:grpSpPr>
        <a:xfrm>
          <a:off x="0" y="0"/>
          <a:ext cx="0" cy="0"/>
          <a:chOff x="0" y="0"/>
          <a:chExt cx="0" cy="0"/>
        </a:xfrm>
      </p:grpSpPr>
      <p:sp>
        <p:nvSpPr>
          <p:cNvPr id="350" name="Google Shape;350;p52"/>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b="1" i="0">
                <a:solidFill>
                  <a:schemeClr val="lt1"/>
                </a:solidFill>
                <a:latin typeface="Open Sans"/>
                <a:ea typeface="Open Sans"/>
                <a:cs typeface="Open Sans"/>
                <a:sym typeface="Open Sans"/>
              </a:defRPr>
            </a:lvl1pPr>
            <a:lvl2pPr marL="0" lvl="1" indent="0" algn="ctr">
              <a:spcBef>
                <a:spcPts val="0"/>
              </a:spcBef>
              <a:buNone/>
              <a:defRPr sz="900" b="1" i="0">
                <a:solidFill>
                  <a:schemeClr val="lt1"/>
                </a:solidFill>
                <a:latin typeface="Open Sans"/>
                <a:ea typeface="Open Sans"/>
                <a:cs typeface="Open Sans"/>
                <a:sym typeface="Open Sans"/>
              </a:defRPr>
            </a:lvl2pPr>
            <a:lvl3pPr marL="0" lvl="2" indent="0" algn="ctr">
              <a:spcBef>
                <a:spcPts val="0"/>
              </a:spcBef>
              <a:buNone/>
              <a:defRPr sz="900" b="1" i="0">
                <a:solidFill>
                  <a:schemeClr val="lt1"/>
                </a:solidFill>
                <a:latin typeface="Open Sans"/>
                <a:ea typeface="Open Sans"/>
                <a:cs typeface="Open Sans"/>
                <a:sym typeface="Open Sans"/>
              </a:defRPr>
            </a:lvl3pPr>
            <a:lvl4pPr marL="0" lvl="3" indent="0" algn="ctr">
              <a:spcBef>
                <a:spcPts val="0"/>
              </a:spcBef>
              <a:buNone/>
              <a:defRPr sz="900" b="1" i="0">
                <a:solidFill>
                  <a:schemeClr val="lt1"/>
                </a:solidFill>
                <a:latin typeface="Open Sans"/>
                <a:ea typeface="Open Sans"/>
                <a:cs typeface="Open Sans"/>
                <a:sym typeface="Open Sans"/>
              </a:defRPr>
            </a:lvl4pPr>
            <a:lvl5pPr marL="0" lvl="4" indent="0" algn="ctr">
              <a:spcBef>
                <a:spcPts val="0"/>
              </a:spcBef>
              <a:buNone/>
              <a:defRPr sz="900" b="1" i="0">
                <a:solidFill>
                  <a:schemeClr val="lt1"/>
                </a:solidFill>
                <a:latin typeface="Open Sans"/>
                <a:ea typeface="Open Sans"/>
                <a:cs typeface="Open Sans"/>
                <a:sym typeface="Open Sans"/>
              </a:defRPr>
            </a:lvl5pPr>
            <a:lvl6pPr marL="0" lvl="5" indent="0" algn="ctr">
              <a:spcBef>
                <a:spcPts val="0"/>
              </a:spcBef>
              <a:buNone/>
              <a:defRPr sz="900" b="1" i="0">
                <a:solidFill>
                  <a:schemeClr val="lt1"/>
                </a:solidFill>
                <a:latin typeface="Open Sans"/>
                <a:ea typeface="Open Sans"/>
                <a:cs typeface="Open Sans"/>
                <a:sym typeface="Open Sans"/>
              </a:defRPr>
            </a:lvl6pPr>
            <a:lvl7pPr marL="0" lvl="6" indent="0" algn="ctr">
              <a:spcBef>
                <a:spcPts val="0"/>
              </a:spcBef>
              <a:buNone/>
              <a:defRPr sz="900" b="1" i="0">
                <a:solidFill>
                  <a:schemeClr val="lt1"/>
                </a:solidFill>
                <a:latin typeface="Open Sans"/>
                <a:ea typeface="Open Sans"/>
                <a:cs typeface="Open Sans"/>
                <a:sym typeface="Open Sans"/>
              </a:defRPr>
            </a:lvl7pPr>
            <a:lvl8pPr marL="0" lvl="7" indent="0" algn="ctr">
              <a:spcBef>
                <a:spcPts val="0"/>
              </a:spcBef>
              <a:buNone/>
              <a:defRPr sz="900" b="1" i="0">
                <a:solidFill>
                  <a:schemeClr val="lt1"/>
                </a:solidFill>
                <a:latin typeface="Open Sans"/>
                <a:ea typeface="Open Sans"/>
                <a:cs typeface="Open Sans"/>
                <a:sym typeface="Open Sans"/>
              </a:defRPr>
            </a:lvl8pPr>
            <a:lvl9pPr marL="0" lvl="8" indent="0" algn="ctr">
              <a:spcBef>
                <a:spcPts val="0"/>
              </a:spcBef>
              <a:buNone/>
              <a:defRPr sz="900" b="1" i="0">
                <a:solidFill>
                  <a:schemeClr val="lt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
        <p:nvSpPr>
          <p:cNvPr id="351" name="Google Shape;351;p52"/>
          <p:cNvSpPr/>
          <p:nvPr/>
        </p:nvSpPr>
        <p:spPr>
          <a:xfrm>
            <a:off x="-1" y="1458098"/>
            <a:ext cx="6896100" cy="700358"/>
          </a:xfrm>
          <a:prstGeom prst="rect">
            <a:avLst/>
          </a:prstGeom>
          <a:solidFill>
            <a:srgbClr val="007F44"/>
          </a:solidFill>
          <a:ln w="12700" cap="flat" cmpd="sng">
            <a:solidFill>
              <a:srgbClr val="007F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 name="Google Shape;352;p52"/>
          <p:cNvSpPr txBox="1">
            <a:spLocks noGrp="1"/>
          </p:cNvSpPr>
          <p:nvPr>
            <p:ph type="title"/>
          </p:nvPr>
        </p:nvSpPr>
        <p:spPr>
          <a:xfrm>
            <a:off x="560173" y="365126"/>
            <a:ext cx="10793627" cy="107649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0C0C0C"/>
              </a:buClr>
              <a:buSzPts val="2200"/>
              <a:buFont typeface="Open Sans ExtraBold"/>
              <a:buNone/>
              <a:defRPr sz="2200">
                <a:solidFill>
                  <a:srgbClr val="0C0C0C"/>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3" name="Google Shape;353;p52"/>
          <p:cNvSpPr txBox="1">
            <a:spLocks noGrp="1"/>
          </p:cNvSpPr>
          <p:nvPr>
            <p:ph type="body" idx="1"/>
          </p:nvPr>
        </p:nvSpPr>
        <p:spPr>
          <a:xfrm>
            <a:off x="560173" y="1515765"/>
            <a:ext cx="5008605" cy="5684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1600"/>
              <a:buFont typeface="Arial"/>
              <a:buNone/>
              <a:defRPr sz="1600" b="1" i="0" u="none" strike="noStrike" cap="none">
                <a:solidFill>
                  <a:schemeClr val="l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4" name="Google Shape;354;p52"/>
          <p:cNvSpPr txBox="1">
            <a:spLocks noGrp="1"/>
          </p:cNvSpPr>
          <p:nvPr>
            <p:ph type="body" idx="2"/>
          </p:nvPr>
        </p:nvSpPr>
        <p:spPr>
          <a:xfrm>
            <a:off x="1738031" y="2389983"/>
            <a:ext cx="7784909" cy="35906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5" name="Google Shape;355;p52"/>
          <p:cNvSpPr txBox="1">
            <a:spLocks noGrp="1"/>
          </p:cNvSpPr>
          <p:nvPr>
            <p:ph type="body" idx="3"/>
          </p:nvPr>
        </p:nvSpPr>
        <p:spPr>
          <a:xfrm>
            <a:off x="10208873" y="2389983"/>
            <a:ext cx="1219200" cy="3590688"/>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able with subheader">
  <p:cSld name="3_Table with subheader">
    <p:spTree>
      <p:nvGrpSpPr>
        <p:cNvPr id="1" name="Shape 356"/>
        <p:cNvGrpSpPr/>
        <p:nvPr/>
      </p:nvGrpSpPr>
      <p:grpSpPr>
        <a:xfrm>
          <a:off x="0" y="0"/>
          <a:ext cx="0" cy="0"/>
          <a:chOff x="0" y="0"/>
          <a:chExt cx="0" cy="0"/>
        </a:xfrm>
      </p:grpSpPr>
      <p:sp>
        <p:nvSpPr>
          <p:cNvPr id="357" name="Google Shape;357;p53"/>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b="1" i="0">
                <a:solidFill>
                  <a:schemeClr val="lt1"/>
                </a:solidFill>
                <a:latin typeface="Open Sans"/>
                <a:ea typeface="Open Sans"/>
                <a:cs typeface="Open Sans"/>
                <a:sym typeface="Open Sans"/>
              </a:defRPr>
            </a:lvl1pPr>
            <a:lvl2pPr marL="0" lvl="1" indent="0" algn="ctr">
              <a:spcBef>
                <a:spcPts val="0"/>
              </a:spcBef>
              <a:buNone/>
              <a:defRPr sz="900" b="1" i="0">
                <a:solidFill>
                  <a:schemeClr val="lt1"/>
                </a:solidFill>
                <a:latin typeface="Open Sans"/>
                <a:ea typeface="Open Sans"/>
                <a:cs typeface="Open Sans"/>
                <a:sym typeface="Open Sans"/>
              </a:defRPr>
            </a:lvl2pPr>
            <a:lvl3pPr marL="0" lvl="2" indent="0" algn="ctr">
              <a:spcBef>
                <a:spcPts val="0"/>
              </a:spcBef>
              <a:buNone/>
              <a:defRPr sz="900" b="1" i="0">
                <a:solidFill>
                  <a:schemeClr val="lt1"/>
                </a:solidFill>
                <a:latin typeface="Open Sans"/>
                <a:ea typeface="Open Sans"/>
                <a:cs typeface="Open Sans"/>
                <a:sym typeface="Open Sans"/>
              </a:defRPr>
            </a:lvl3pPr>
            <a:lvl4pPr marL="0" lvl="3" indent="0" algn="ctr">
              <a:spcBef>
                <a:spcPts val="0"/>
              </a:spcBef>
              <a:buNone/>
              <a:defRPr sz="900" b="1" i="0">
                <a:solidFill>
                  <a:schemeClr val="lt1"/>
                </a:solidFill>
                <a:latin typeface="Open Sans"/>
                <a:ea typeface="Open Sans"/>
                <a:cs typeface="Open Sans"/>
                <a:sym typeface="Open Sans"/>
              </a:defRPr>
            </a:lvl4pPr>
            <a:lvl5pPr marL="0" lvl="4" indent="0" algn="ctr">
              <a:spcBef>
                <a:spcPts val="0"/>
              </a:spcBef>
              <a:buNone/>
              <a:defRPr sz="900" b="1" i="0">
                <a:solidFill>
                  <a:schemeClr val="lt1"/>
                </a:solidFill>
                <a:latin typeface="Open Sans"/>
                <a:ea typeface="Open Sans"/>
                <a:cs typeface="Open Sans"/>
                <a:sym typeface="Open Sans"/>
              </a:defRPr>
            </a:lvl5pPr>
            <a:lvl6pPr marL="0" lvl="5" indent="0" algn="ctr">
              <a:spcBef>
                <a:spcPts val="0"/>
              </a:spcBef>
              <a:buNone/>
              <a:defRPr sz="900" b="1" i="0">
                <a:solidFill>
                  <a:schemeClr val="lt1"/>
                </a:solidFill>
                <a:latin typeface="Open Sans"/>
                <a:ea typeface="Open Sans"/>
                <a:cs typeface="Open Sans"/>
                <a:sym typeface="Open Sans"/>
              </a:defRPr>
            </a:lvl6pPr>
            <a:lvl7pPr marL="0" lvl="6" indent="0" algn="ctr">
              <a:spcBef>
                <a:spcPts val="0"/>
              </a:spcBef>
              <a:buNone/>
              <a:defRPr sz="900" b="1" i="0">
                <a:solidFill>
                  <a:schemeClr val="lt1"/>
                </a:solidFill>
                <a:latin typeface="Open Sans"/>
                <a:ea typeface="Open Sans"/>
                <a:cs typeface="Open Sans"/>
                <a:sym typeface="Open Sans"/>
              </a:defRPr>
            </a:lvl7pPr>
            <a:lvl8pPr marL="0" lvl="7" indent="0" algn="ctr">
              <a:spcBef>
                <a:spcPts val="0"/>
              </a:spcBef>
              <a:buNone/>
              <a:defRPr sz="900" b="1" i="0">
                <a:solidFill>
                  <a:schemeClr val="lt1"/>
                </a:solidFill>
                <a:latin typeface="Open Sans"/>
                <a:ea typeface="Open Sans"/>
                <a:cs typeface="Open Sans"/>
                <a:sym typeface="Open Sans"/>
              </a:defRPr>
            </a:lvl8pPr>
            <a:lvl9pPr marL="0" lvl="8" indent="0" algn="ctr">
              <a:spcBef>
                <a:spcPts val="0"/>
              </a:spcBef>
              <a:buNone/>
              <a:defRPr sz="900" b="1" i="0">
                <a:solidFill>
                  <a:schemeClr val="lt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
        <p:nvSpPr>
          <p:cNvPr id="358" name="Google Shape;358;p53"/>
          <p:cNvSpPr/>
          <p:nvPr/>
        </p:nvSpPr>
        <p:spPr>
          <a:xfrm>
            <a:off x="-1" y="1757628"/>
            <a:ext cx="6896100" cy="700358"/>
          </a:xfrm>
          <a:prstGeom prst="rect">
            <a:avLst/>
          </a:prstGeom>
          <a:solidFill>
            <a:srgbClr val="007F44"/>
          </a:solidFill>
          <a:ln w="12700" cap="flat" cmpd="sng">
            <a:solidFill>
              <a:srgbClr val="007F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9" name="Google Shape;359;p53"/>
          <p:cNvSpPr txBox="1">
            <a:spLocks noGrp="1"/>
          </p:cNvSpPr>
          <p:nvPr>
            <p:ph type="title"/>
          </p:nvPr>
        </p:nvSpPr>
        <p:spPr>
          <a:xfrm>
            <a:off x="560173" y="365126"/>
            <a:ext cx="10793627" cy="107649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0C0C0C"/>
              </a:buClr>
              <a:buSzPts val="2200"/>
              <a:buFont typeface="Open Sans ExtraBold"/>
              <a:buNone/>
              <a:defRPr sz="2200">
                <a:solidFill>
                  <a:srgbClr val="0C0C0C"/>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0" name="Google Shape;360;p53"/>
          <p:cNvSpPr txBox="1">
            <a:spLocks noGrp="1"/>
          </p:cNvSpPr>
          <p:nvPr>
            <p:ph type="body" idx="1"/>
          </p:nvPr>
        </p:nvSpPr>
        <p:spPr>
          <a:xfrm>
            <a:off x="560173" y="1815295"/>
            <a:ext cx="5008605" cy="5684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1600"/>
              <a:buFont typeface="Arial"/>
              <a:buNone/>
              <a:defRPr sz="1600" b="1" i="0" u="none" strike="noStrike" cap="none">
                <a:solidFill>
                  <a:schemeClr val="l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1" name="Google Shape;361;p53"/>
          <p:cNvSpPr txBox="1">
            <a:spLocks noGrp="1"/>
          </p:cNvSpPr>
          <p:nvPr>
            <p:ph type="body" idx="2"/>
          </p:nvPr>
        </p:nvSpPr>
        <p:spPr>
          <a:xfrm>
            <a:off x="1738031" y="2689513"/>
            <a:ext cx="7784909" cy="33323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2" name="Google Shape;362;p53"/>
          <p:cNvSpPr txBox="1">
            <a:spLocks noGrp="1"/>
          </p:cNvSpPr>
          <p:nvPr>
            <p:ph type="body" idx="3"/>
          </p:nvPr>
        </p:nvSpPr>
        <p:spPr>
          <a:xfrm>
            <a:off x="10208873" y="2689513"/>
            <a:ext cx="1219200" cy="3332346"/>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3" name="Google Shape;363;p53"/>
          <p:cNvSpPr txBox="1">
            <a:spLocks noGrp="1"/>
          </p:cNvSpPr>
          <p:nvPr>
            <p:ph type="body" idx="4"/>
          </p:nvPr>
        </p:nvSpPr>
        <p:spPr>
          <a:xfrm>
            <a:off x="560175" y="1125616"/>
            <a:ext cx="10793627" cy="6320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7F44"/>
              </a:buClr>
              <a:buSzPts val="1600"/>
              <a:buFont typeface="Arial"/>
              <a:buNone/>
              <a:defRPr sz="1600" b="1" i="0" u="none" strike="noStrike" cap="none">
                <a:solidFill>
                  <a:srgbClr val="007F44"/>
                </a:solidFill>
                <a:latin typeface="Open Sans"/>
                <a:ea typeface="Open Sans"/>
                <a:cs typeface="Open Sans"/>
                <a:sym typeface="Open Sans"/>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Quote with subheader">
  <p:cSld name="4_Quote with subheader">
    <p:spTree>
      <p:nvGrpSpPr>
        <p:cNvPr id="1" name="Shape 364"/>
        <p:cNvGrpSpPr/>
        <p:nvPr/>
      </p:nvGrpSpPr>
      <p:grpSpPr>
        <a:xfrm>
          <a:off x="0" y="0"/>
          <a:ext cx="0" cy="0"/>
          <a:chOff x="0" y="0"/>
          <a:chExt cx="0" cy="0"/>
        </a:xfrm>
      </p:grpSpPr>
      <p:sp>
        <p:nvSpPr>
          <p:cNvPr id="365" name="Google Shape;365;p54"/>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b="1" i="0">
                <a:solidFill>
                  <a:schemeClr val="lt1"/>
                </a:solidFill>
                <a:latin typeface="Open Sans"/>
                <a:ea typeface="Open Sans"/>
                <a:cs typeface="Open Sans"/>
                <a:sym typeface="Open Sans"/>
              </a:defRPr>
            </a:lvl1pPr>
            <a:lvl2pPr marL="0" lvl="1" indent="0" algn="ctr">
              <a:spcBef>
                <a:spcPts val="0"/>
              </a:spcBef>
              <a:buNone/>
              <a:defRPr sz="900" b="1" i="0">
                <a:solidFill>
                  <a:schemeClr val="lt1"/>
                </a:solidFill>
                <a:latin typeface="Open Sans"/>
                <a:ea typeface="Open Sans"/>
                <a:cs typeface="Open Sans"/>
                <a:sym typeface="Open Sans"/>
              </a:defRPr>
            </a:lvl2pPr>
            <a:lvl3pPr marL="0" lvl="2" indent="0" algn="ctr">
              <a:spcBef>
                <a:spcPts val="0"/>
              </a:spcBef>
              <a:buNone/>
              <a:defRPr sz="900" b="1" i="0">
                <a:solidFill>
                  <a:schemeClr val="lt1"/>
                </a:solidFill>
                <a:latin typeface="Open Sans"/>
                <a:ea typeface="Open Sans"/>
                <a:cs typeface="Open Sans"/>
                <a:sym typeface="Open Sans"/>
              </a:defRPr>
            </a:lvl3pPr>
            <a:lvl4pPr marL="0" lvl="3" indent="0" algn="ctr">
              <a:spcBef>
                <a:spcPts val="0"/>
              </a:spcBef>
              <a:buNone/>
              <a:defRPr sz="900" b="1" i="0">
                <a:solidFill>
                  <a:schemeClr val="lt1"/>
                </a:solidFill>
                <a:latin typeface="Open Sans"/>
                <a:ea typeface="Open Sans"/>
                <a:cs typeface="Open Sans"/>
                <a:sym typeface="Open Sans"/>
              </a:defRPr>
            </a:lvl4pPr>
            <a:lvl5pPr marL="0" lvl="4" indent="0" algn="ctr">
              <a:spcBef>
                <a:spcPts val="0"/>
              </a:spcBef>
              <a:buNone/>
              <a:defRPr sz="900" b="1" i="0">
                <a:solidFill>
                  <a:schemeClr val="lt1"/>
                </a:solidFill>
                <a:latin typeface="Open Sans"/>
                <a:ea typeface="Open Sans"/>
                <a:cs typeface="Open Sans"/>
                <a:sym typeface="Open Sans"/>
              </a:defRPr>
            </a:lvl5pPr>
            <a:lvl6pPr marL="0" lvl="5" indent="0" algn="ctr">
              <a:spcBef>
                <a:spcPts val="0"/>
              </a:spcBef>
              <a:buNone/>
              <a:defRPr sz="900" b="1" i="0">
                <a:solidFill>
                  <a:schemeClr val="lt1"/>
                </a:solidFill>
                <a:latin typeface="Open Sans"/>
                <a:ea typeface="Open Sans"/>
                <a:cs typeface="Open Sans"/>
                <a:sym typeface="Open Sans"/>
              </a:defRPr>
            </a:lvl6pPr>
            <a:lvl7pPr marL="0" lvl="6" indent="0" algn="ctr">
              <a:spcBef>
                <a:spcPts val="0"/>
              </a:spcBef>
              <a:buNone/>
              <a:defRPr sz="900" b="1" i="0">
                <a:solidFill>
                  <a:schemeClr val="lt1"/>
                </a:solidFill>
                <a:latin typeface="Open Sans"/>
                <a:ea typeface="Open Sans"/>
                <a:cs typeface="Open Sans"/>
                <a:sym typeface="Open Sans"/>
              </a:defRPr>
            </a:lvl7pPr>
            <a:lvl8pPr marL="0" lvl="7" indent="0" algn="ctr">
              <a:spcBef>
                <a:spcPts val="0"/>
              </a:spcBef>
              <a:buNone/>
              <a:defRPr sz="900" b="1" i="0">
                <a:solidFill>
                  <a:schemeClr val="lt1"/>
                </a:solidFill>
                <a:latin typeface="Open Sans"/>
                <a:ea typeface="Open Sans"/>
                <a:cs typeface="Open Sans"/>
                <a:sym typeface="Open Sans"/>
              </a:defRPr>
            </a:lvl8pPr>
            <a:lvl9pPr marL="0" lvl="8" indent="0" algn="ctr">
              <a:spcBef>
                <a:spcPts val="0"/>
              </a:spcBef>
              <a:buNone/>
              <a:defRPr sz="900" b="1" i="0">
                <a:solidFill>
                  <a:schemeClr val="lt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grpSp>
        <p:nvGrpSpPr>
          <p:cNvPr id="366" name="Google Shape;366;p54"/>
          <p:cNvGrpSpPr/>
          <p:nvPr/>
        </p:nvGrpSpPr>
        <p:grpSpPr>
          <a:xfrm>
            <a:off x="614211" y="1296558"/>
            <a:ext cx="9983452" cy="2246769"/>
            <a:chOff x="533400" y="965467"/>
            <a:chExt cx="7487589" cy="2246769"/>
          </a:xfrm>
        </p:grpSpPr>
        <p:cxnSp>
          <p:nvCxnSpPr>
            <p:cNvPr id="367" name="Google Shape;367;p54"/>
            <p:cNvCxnSpPr/>
            <p:nvPr/>
          </p:nvCxnSpPr>
          <p:spPr>
            <a:xfrm>
              <a:off x="533400" y="1771650"/>
              <a:ext cx="3100857" cy="0"/>
            </a:xfrm>
            <a:prstGeom prst="straightConnector1">
              <a:avLst/>
            </a:prstGeom>
            <a:noFill/>
            <a:ln w="19050" cap="flat" cmpd="sng">
              <a:solidFill>
                <a:srgbClr val="000078"/>
              </a:solidFill>
              <a:prstDash val="solid"/>
              <a:miter lim="800000"/>
              <a:headEnd type="none" w="sm" len="sm"/>
              <a:tailEnd type="none" w="sm" len="sm"/>
            </a:ln>
          </p:spPr>
        </p:cxnSp>
        <p:sp>
          <p:nvSpPr>
            <p:cNvPr id="368" name="Google Shape;368;p54"/>
            <p:cNvSpPr txBox="1"/>
            <p:nvPr/>
          </p:nvSpPr>
          <p:spPr>
            <a:xfrm>
              <a:off x="3749861" y="965467"/>
              <a:ext cx="1223128"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0">
                  <a:solidFill>
                    <a:srgbClr val="007F44"/>
                  </a:solidFill>
                  <a:latin typeface="Arial Black"/>
                  <a:ea typeface="Arial Black"/>
                  <a:cs typeface="Arial Black"/>
                  <a:sym typeface="Arial Black"/>
                </a:rPr>
                <a:t>“</a:t>
              </a:r>
              <a:endParaRPr/>
            </a:p>
          </p:txBody>
        </p:sp>
        <p:cxnSp>
          <p:nvCxnSpPr>
            <p:cNvPr id="369" name="Google Shape;369;p54"/>
            <p:cNvCxnSpPr/>
            <p:nvPr/>
          </p:nvCxnSpPr>
          <p:spPr>
            <a:xfrm>
              <a:off x="4920132" y="1771650"/>
              <a:ext cx="3100857" cy="0"/>
            </a:xfrm>
            <a:prstGeom prst="straightConnector1">
              <a:avLst/>
            </a:prstGeom>
            <a:noFill/>
            <a:ln w="19050" cap="flat" cmpd="sng">
              <a:solidFill>
                <a:srgbClr val="000078"/>
              </a:solidFill>
              <a:prstDash val="solid"/>
              <a:miter lim="800000"/>
              <a:headEnd type="none" w="sm" len="sm"/>
              <a:tailEnd type="none" w="sm" len="sm"/>
            </a:ln>
          </p:spPr>
        </p:cxnSp>
      </p:grpSp>
      <p:grpSp>
        <p:nvGrpSpPr>
          <p:cNvPr id="370" name="Google Shape;370;p54"/>
          <p:cNvGrpSpPr/>
          <p:nvPr/>
        </p:nvGrpSpPr>
        <p:grpSpPr>
          <a:xfrm>
            <a:off x="614211" y="4214979"/>
            <a:ext cx="9983452" cy="2246769"/>
            <a:chOff x="533400" y="260644"/>
            <a:chExt cx="7487589" cy="2246769"/>
          </a:xfrm>
        </p:grpSpPr>
        <p:cxnSp>
          <p:nvCxnSpPr>
            <p:cNvPr id="371" name="Google Shape;371;p54"/>
            <p:cNvCxnSpPr/>
            <p:nvPr/>
          </p:nvCxnSpPr>
          <p:spPr>
            <a:xfrm>
              <a:off x="533400" y="1685925"/>
              <a:ext cx="3100857" cy="0"/>
            </a:xfrm>
            <a:prstGeom prst="straightConnector1">
              <a:avLst/>
            </a:prstGeom>
            <a:noFill/>
            <a:ln w="19050" cap="flat" cmpd="sng">
              <a:solidFill>
                <a:srgbClr val="000078"/>
              </a:solidFill>
              <a:prstDash val="solid"/>
              <a:miter lim="800000"/>
              <a:headEnd type="none" w="sm" len="sm"/>
              <a:tailEnd type="none" w="sm" len="sm"/>
            </a:ln>
          </p:spPr>
        </p:cxnSp>
        <p:sp>
          <p:nvSpPr>
            <p:cNvPr id="372" name="Google Shape;372;p54"/>
            <p:cNvSpPr txBox="1"/>
            <p:nvPr/>
          </p:nvSpPr>
          <p:spPr>
            <a:xfrm rot="10800000">
              <a:off x="3572814" y="260644"/>
              <a:ext cx="1243378"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0">
                  <a:solidFill>
                    <a:srgbClr val="007F44"/>
                  </a:solidFill>
                  <a:latin typeface="Arial Black"/>
                  <a:ea typeface="Arial Black"/>
                  <a:cs typeface="Arial Black"/>
                  <a:sym typeface="Arial Black"/>
                </a:rPr>
                <a:t>“</a:t>
              </a:r>
              <a:endParaRPr/>
            </a:p>
          </p:txBody>
        </p:sp>
        <p:cxnSp>
          <p:nvCxnSpPr>
            <p:cNvPr id="373" name="Google Shape;373;p54"/>
            <p:cNvCxnSpPr/>
            <p:nvPr/>
          </p:nvCxnSpPr>
          <p:spPr>
            <a:xfrm>
              <a:off x="4920132" y="1685925"/>
              <a:ext cx="3100857" cy="0"/>
            </a:xfrm>
            <a:prstGeom prst="straightConnector1">
              <a:avLst/>
            </a:prstGeom>
            <a:noFill/>
            <a:ln w="19050" cap="flat" cmpd="sng">
              <a:solidFill>
                <a:srgbClr val="000078"/>
              </a:solidFill>
              <a:prstDash val="solid"/>
              <a:miter lim="800000"/>
              <a:headEnd type="none" w="sm" len="sm"/>
              <a:tailEnd type="none" w="sm" len="sm"/>
            </a:ln>
          </p:spPr>
        </p:cxnSp>
      </p:grpSp>
      <p:sp>
        <p:nvSpPr>
          <p:cNvPr id="374" name="Google Shape;374;p54"/>
          <p:cNvSpPr txBox="1">
            <a:spLocks noGrp="1"/>
          </p:cNvSpPr>
          <p:nvPr>
            <p:ph type="title"/>
          </p:nvPr>
        </p:nvSpPr>
        <p:spPr>
          <a:xfrm>
            <a:off x="560173" y="365126"/>
            <a:ext cx="10793627" cy="107649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0C0C0C"/>
              </a:buClr>
              <a:buSzPts val="2200"/>
              <a:buFont typeface="Open Sans ExtraBold"/>
              <a:buNone/>
              <a:defRPr sz="2200">
                <a:solidFill>
                  <a:srgbClr val="0C0C0C"/>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5" name="Google Shape;375;p54"/>
          <p:cNvSpPr txBox="1">
            <a:spLocks noGrp="1"/>
          </p:cNvSpPr>
          <p:nvPr>
            <p:ph type="body" idx="1"/>
          </p:nvPr>
        </p:nvSpPr>
        <p:spPr>
          <a:xfrm>
            <a:off x="560175" y="1125616"/>
            <a:ext cx="10793627" cy="6320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7F44"/>
              </a:buClr>
              <a:buSzPts val="1600"/>
              <a:buFont typeface="Arial"/>
              <a:buNone/>
              <a:defRPr sz="1600" b="1" i="0" u="none" strike="noStrike" cap="none">
                <a:solidFill>
                  <a:srgbClr val="007F44"/>
                </a:solidFill>
                <a:latin typeface="Open Sans"/>
                <a:ea typeface="Open Sans"/>
                <a:cs typeface="Open Sans"/>
                <a:sym typeface="Open Sans"/>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6" name="Google Shape;376;p54"/>
          <p:cNvSpPr txBox="1">
            <a:spLocks noGrp="1"/>
          </p:cNvSpPr>
          <p:nvPr>
            <p:ph type="body" idx="2"/>
          </p:nvPr>
        </p:nvSpPr>
        <p:spPr>
          <a:xfrm>
            <a:off x="614212" y="2574726"/>
            <a:ext cx="9793793" cy="1271309"/>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7" name="Google Shape;377;p54"/>
          <p:cNvSpPr txBox="1">
            <a:spLocks noGrp="1"/>
          </p:cNvSpPr>
          <p:nvPr>
            <p:ph type="body" idx="3"/>
          </p:nvPr>
        </p:nvSpPr>
        <p:spPr>
          <a:xfrm>
            <a:off x="598783" y="4015311"/>
            <a:ext cx="9793793" cy="1271309"/>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inal Slide - EPIC Logo">
  <p:cSld name="Final Slide - EPIC Logo">
    <p:spTree>
      <p:nvGrpSpPr>
        <p:cNvPr id="1" name="Shape 378"/>
        <p:cNvGrpSpPr/>
        <p:nvPr/>
      </p:nvGrpSpPr>
      <p:grpSpPr>
        <a:xfrm>
          <a:off x="0" y="0"/>
          <a:ext cx="0" cy="0"/>
          <a:chOff x="0" y="0"/>
          <a:chExt cx="0" cy="0"/>
        </a:xfrm>
      </p:grpSpPr>
      <p:pic>
        <p:nvPicPr>
          <p:cNvPr id="379" name="Google Shape;379;p55"/>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43" name="Google Shape;43;p6"/>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4" name="Google Shape;44;p6"/>
          <p:cNvSpPr txBox="1">
            <a:spLocks noGrp="1"/>
          </p:cNvSpPr>
          <p:nvPr>
            <p:ph type="body" idx="3"/>
          </p:nvPr>
        </p:nvSpPr>
        <p:spPr>
          <a:xfrm>
            <a:off x="7818463" y="1023586"/>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45" name="Google Shape;45;p6"/>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6" name="Google Shape;46;p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inal Slide - MSU">
  <p:cSld name="Final Slide - MSU">
    <p:spTree>
      <p:nvGrpSpPr>
        <p:cNvPr id="1" name="Shape 380"/>
        <p:cNvGrpSpPr/>
        <p:nvPr/>
      </p:nvGrpSpPr>
      <p:grpSpPr>
        <a:xfrm>
          <a:off x="0" y="0"/>
          <a:ext cx="0" cy="0"/>
          <a:chOff x="0" y="0"/>
          <a:chExt cx="0" cy="0"/>
        </a:xfrm>
      </p:grpSpPr>
      <p:pic>
        <p:nvPicPr>
          <p:cNvPr id="381" name="Google Shape;381;p56"/>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slide with header only">
  <p:cSld name="Blank slide with header only">
    <p:spTree>
      <p:nvGrpSpPr>
        <p:cNvPr id="1" name="Shape 382"/>
        <p:cNvGrpSpPr/>
        <p:nvPr/>
      </p:nvGrpSpPr>
      <p:grpSpPr>
        <a:xfrm>
          <a:off x="0" y="0"/>
          <a:ext cx="0" cy="0"/>
          <a:chOff x="0" y="0"/>
          <a:chExt cx="0" cy="0"/>
        </a:xfrm>
      </p:grpSpPr>
      <p:sp>
        <p:nvSpPr>
          <p:cNvPr id="383" name="Google Shape;383;p57"/>
          <p:cNvSpPr txBox="1">
            <a:spLocks noGrp="1"/>
          </p:cNvSpPr>
          <p:nvPr>
            <p:ph type="title"/>
          </p:nvPr>
        </p:nvSpPr>
        <p:spPr>
          <a:xfrm>
            <a:off x="560173" y="365126"/>
            <a:ext cx="10793627" cy="107649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0C0C"/>
              </a:buClr>
              <a:buSzPts val="2200"/>
              <a:buFont typeface="Open Sans ExtraBold"/>
              <a:buNone/>
              <a:defRPr sz="2200">
                <a:solidFill>
                  <a:srgbClr val="0C0C0C"/>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4" name="Google Shape;384;p57"/>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61" name="Google Shape;61;p9"/>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2" name="Google Shape;62;p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75" name="Google Shape;75;p1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1" name="Google Shape;81;p1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1">
  <p:cSld name="Cover1">
    <p:spTree>
      <p:nvGrpSpPr>
        <p:cNvPr id="1" name="Shape 304"/>
        <p:cNvGrpSpPr/>
        <p:nvPr/>
      </p:nvGrpSpPr>
      <p:grpSpPr>
        <a:xfrm>
          <a:off x="0" y="0"/>
          <a:ext cx="0" cy="0"/>
          <a:chOff x="0" y="0"/>
          <a:chExt cx="0" cy="0"/>
        </a:xfrm>
      </p:grpSpPr>
      <p:sp>
        <p:nvSpPr>
          <p:cNvPr id="305" name="Google Shape;305;p44"/>
          <p:cNvSpPr/>
          <p:nvPr/>
        </p:nvSpPr>
        <p:spPr>
          <a:xfrm>
            <a:off x="0" y="0"/>
            <a:ext cx="12192000" cy="6858000"/>
          </a:xfrm>
          <a:prstGeom prst="rect">
            <a:avLst/>
          </a:prstGeom>
          <a:solidFill>
            <a:srgbClr val="007F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06" name="Google Shape;306;p44"/>
          <p:cNvPicPr preferRelativeResize="0"/>
          <p:nvPr/>
        </p:nvPicPr>
        <p:blipFill rotWithShape="1">
          <a:blip r:embed="rId2">
            <a:alphaModFix/>
          </a:blip>
          <a:srcRect/>
          <a:stretch/>
        </p:blipFill>
        <p:spPr>
          <a:xfrm>
            <a:off x="486148" y="1195703"/>
            <a:ext cx="2283721" cy="2283721"/>
          </a:xfrm>
          <a:prstGeom prst="rect">
            <a:avLst/>
          </a:prstGeom>
          <a:noFill/>
          <a:ln>
            <a:noFill/>
          </a:ln>
        </p:spPr>
      </p:pic>
      <p:pic>
        <p:nvPicPr>
          <p:cNvPr id="307" name="Google Shape;307;p44"/>
          <p:cNvPicPr preferRelativeResize="0"/>
          <p:nvPr/>
        </p:nvPicPr>
        <p:blipFill rotWithShape="1">
          <a:blip r:embed="rId2">
            <a:alphaModFix/>
          </a:blip>
          <a:srcRect/>
          <a:stretch/>
        </p:blipFill>
        <p:spPr>
          <a:xfrm>
            <a:off x="486148" y="1195703"/>
            <a:ext cx="2283721" cy="2283721"/>
          </a:xfrm>
          <a:prstGeom prst="rect">
            <a:avLst/>
          </a:prstGeom>
          <a:noFill/>
          <a:ln>
            <a:noFill/>
          </a:ln>
        </p:spPr>
      </p:pic>
      <p:pic>
        <p:nvPicPr>
          <p:cNvPr id="308" name="Google Shape;308;p44"/>
          <p:cNvPicPr preferRelativeResize="0"/>
          <p:nvPr/>
        </p:nvPicPr>
        <p:blipFill rotWithShape="1">
          <a:blip r:embed="rId2">
            <a:alphaModFix/>
          </a:blip>
          <a:srcRect/>
          <a:stretch/>
        </p:blipFill>
        <p:spPr>
          <a:xfrm>
            <a:off x="486148" y="1195703"/>
            <a:ext cx="2283721" cy="2283721"/>
          </a:xfrm>
          <a:prstGeom prst="rect">
            <a:avLst/>
          </a:prstGeom>
          <a:noFill/>
          <a:ln>
            <a:noFill/>
          </a:ln>
        </p:spPr>
      </p:pic>
      <p:sp>
        <p:nvSpPr>
          <p:cNvPr id="309" name="Google Shape;309;p44"/>
          <p:cNvSpPr txBox="1">
            <a:spLocks noGrp="1"/>
          </p:cNvSpPr>
          <p:nvPr>
            <p:ph type="body" idx="1"/>
          </p:nvPr>
        </p:nvSpPr>
        <p:spPr>
          <a:xfrm>
            <a:off x="3531109" y="1600264"/>
            <a:ext cx="7729557" cy="163451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3600"/>
              <a:buFont typeface="Arial"/>
              <a:buNone/>
              <a:defRPr sz="3600" b="0" i="0" u="none" strike="noStrike" cap="none">
                <a:solidFill>
                  <a:schemeClr val="lt1"/>
                </a:solidFill>
                <a:latin typeface="Open Sans ExtraBold"/>
                <a:ea typeface="Open Sans ExtraBold"/>
                <a:cs typeface="Open Sans ExtraBold"/>
                <a:sym typeface="Open Sans ExtraBold"/>
              </a:defRPr>
            </a:lvl1pPr>
            <a:lvl2pPr marL="914400" marR="0" lvl="1" indent="-457200" algn="l" rtl="0">
              <a:lnSpc>
                <a:spcPct val="90000"/>
              </a:lnSpc>
              <a:spcBef>
                <a:spcPts val="500"/>
              </a:spcBef>
              <a:spcAft>
                <a:spcPts val="0"/>
              </a:spcAft>
              <a:buClr>
                <a:schemeClr val="lt1"/>
              </a:buClr>
              <a:buSzPts val="3600"/>
              <a:buFont typeface="Arial"/>
              <a:buChar char="•"/>
              <a:defRPr sz="3600" b="0" i="0" u="none" strike="noStrike" cap="none">
                <a:solidFill>
                  <a:schemeClr val="lt1"/>
                </a:solidFill>
                <a:latin typeface="Open Sans ExtraBold"/>
                <a:ea typeface="Open Sans ExtraBold"/>
                <a:cs typeface="Open Sans ExtraBold"/>
                <a:sym typeface="Open Sans ExtraBold"/>
              </a:defRPr>
            </a:lvl2pPr>
            <a:lvl3pPr marL="1371600" marR="0" lvl="2" indent="-457200" algn="l" rtl="0">
              <a:lnSpc>
                <a:spcPct val="90000"/>
              </a:lnSpc>
              <a:spcBef>
                <a:spcPts val="500"/>
              </a:spcBef>
              <a:spcAft>
                <a:spcPts val="0"/>
              </a:spcAft>
              <a:buClr>
                <a:schemeClr val="lt1"/>
              </a:buClr>
              <a:buSzPts val="3600"/>
              <a:buFont typeface="Arial"/>
              <a:buChar char="•"/>
              <a:defRPr sz="3600" b="0" i="0" u="none" strike="noStrike" cap="none">
                <a:solidFill>
                  <a:schemeClr val="lt1"/>
                </a:solidFill>
                <a:latin typeface="Open Sans ExtraBold"/>
                <a:ea typeface="Open Sans ExtraBold"/>
                <a:cs typeface="Open Sans ExtraBold"/>
                <a:sym typeface="Open Sans ExtraBold"/>
              </a:defRPr>
            </a:lvl3pPr>
            <a:lvl4pPr marL="1828800" marR="0" lvl="3" indent="-457200" algn="l" rtl="0">
              <a:lnSpc>
                <a:spcPct val="90000"/>
              </a:lnSpc>
              <a:spcBef>
                <a:spcPts val="500"/>
              </a:spcBef>
              <a:spcAft>
                <a:spcPts val="0"/>
              </a:spcAft>
              <a:buClr>
                <a:schemeClr val="lt1"/>
              </a:buClr>
              <a:buSzPts val="3600"/>
              <a:buFont typeface="Arial"/>
              <a:buChar char="•"/>
              <a:defRPr sz="3600" b="0" i="0" u="none" strike="noStrike" cap="none">
                <a:solidFill>
                  <a:schemeClr val="lt1"/>
                </a:solidFill>
                <a:latin typeface="Open Sans ExtraBold"/>
                <a:ea typeface="Open Sans ExtraBold"/>
                <a:cs typeface="Open Sans ExtraBold"/>
                <a:sym typeface="Open Sans ExtraBold"/>
              </a:defRPr>
            </a:lvl4pPr>
            <a:lvl5pPr marL="2286000" marR="0" lvl="4" indent="-457200" algn="l" rtl="0">
              <a:lnSpc>
                <a:spcPct val="90000"/>
              </a:lnSpc>
              <a:spcBef>
                <a:spcPts val="500"/>
              </a:spcBef>
              <a:spcAft>
                <a:spcPts val="0"/>
              </a:spcAft>
              <a:buClr>
                <a:schemeClr val="lt1"/>
              </a:buClr>
              <a:buSzPts val="3600"/>
              <a:buFont typeface="Arial"/>
              <a:buChar char="•"/>
              <a:defRPr sz="3600" b="0" i="0" u="none" strike="noStrike" cap="none">
                <a:solidFill>
                  <a:schemeClr val="lt1"/>
                </a:solidFill>
                <a:latin typeface="Open Sans ExtraBold"/>
                <a:ea typeface="Open Sans ExtraBold"/>
                <a:cs typeface="Open Sans ExtraBold"/>
                <a:sym typeface="Open Sans ExtraBol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0" name="Google Shape;310;p44"/>
          <p:cNvSpPr txBox="1">
            <a:spLocks noGrp="1"/>
          </p:cNvSpPr>
          <p:nvPr>
            <p:ph type="body" idx="2"/>
          </p:nvPr>
        </p:nvSpPr>
        <p:spPr>
          <a:xfrm>
            <a:off x="3531109" y="3236898"/>
            <a:ext cx="7729557" cy="7691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2800"/>
              <a:buFont typeface="Arial"/>
              <a:buNone/>
              <a:defRPr sz="2800" b="0" i="0" u="none" strike="noStrike" cap="none">
                <a:solidFill>
                  <a:schemeClr val="lt1"/>
                </a:solidFill>
                <a:latin typeface="Open Sans ExtraBold"/>
                <a:ea typeface="Open Sans ExtraBold"/>
                <a:cs typeface="Open Sans ExtraBold"/>
                <a:sym typeface="Open Sans ExtraBold"/>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Open Sans ExtraBold"/>
                <a:ea typeface="Open Sans ExtraBold"/>
                <a:cs typeface="Open Sans ExtraBold"/>
                <a:sym typeface="Open Sans ExtraBold"/>
              </a:defRPr>
            </a:lvl2pPr>
            <a:lvl3pPr marL="1371600" marR="0" lvl="2"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Open Sans ExtraBold"/>
                <a:ea typeface="Open Sans ExtraBold"/>
                <a:cs typeface="Open Sans ExtraBold"/>
                <a:sym typeface="Open Sans ExtraBold"/>
              </a:defRPr>
            </a:lvl3pPr>
            <a:lvl4pPr marL="1828800" marR="0" lvl="3"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Open Sans ExtraBold"/>
                <a:ea typeface="Open Sans ExtraBold"/>
                <a:cs typeface="Open Sans ExtraBold"/>
                <a:sym typeface="Open Sans ExtraBold"/>
              </a:defRPr>
            </a:lvl4pPr>
            <a:lvl5pPr marL="2286000" marR="0" lvl="4"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Open Sans ExtraBold"/>
                <a:ea typeface="Open Sans ExtraBold"/>
                <a:cs typeface="Open Sans ExtraBold"/>
                <a:sym typeface="Open Sans ExtraBol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1" name="Google Shape;311;p44"/>
          <p:cNvSpPr txBox="1">
            <a:spLocks noGrp="1"/>
          </p:cNvSpPr>
          <p:nvPr>
            <p:ph type="body" idx="3"/>
          </p:nvPr>
        </p:nvSpPr>
        <p:spPr>
          <a:xfrm>
            <a:off x="3531109" y="4228892"/>
            <a:ext cx="7729557" cy="3760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1600"/>
              <a:buFont typeface="Arial"/>
              <a:buNone/>
              <a:defRPr sz="1600" b="1" i="0" u="none" strike="noStrike" cap="none">
                <a:solidFill>
                  <a:schemeClr val="lt1"/>
                </a:solidFill>
                <a:latin typeface="Open Sans"/>
                <a:ea typeface="Open Sans"/>
                <a:cs typeface="Open Sans"/>
                <a:sym typeface="Open Sans"/>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2" name="Google Shape;312;p44"/>
          <p:cNvSpPr txBox="1">
            <a:spLocks noGrp="1"/>
          </p:cNvSpPr>
          <p:nvPr>
            <p:ph type="body" idx="4"/>
          </p:nvPr>
        </p:nvSpPr>
        <p:spPr>
          <a:xfrm>
            <a:off x="3531111" y="5520081"/>
            <a:ext cx="7729557" cy="457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1600"/>
              <a:buFont typeface="Arial"/>
              <a:buNone/>
              <a:defRPr sz="1600" b="0" i="0" u="none" strike="noStrike" cap="none">
                <a:solidFill>
                  <a:schemeClr val="lt1"/>
                </a:solidFill>
                <a:latin typeface="Open Sans"/>
                <a:ea typeface="Open Sans"/>
                <a:cs typeface="Open Sans"/>
                <a:sym typeface="Open Sans"/>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3" name="Google Shape;313;p44"/>
          <p:cNvSpPr txBox="1">
            <a:spLocks noGrp="1"/>
          </p:cNvSpPr>
          <p:nvPr>
            <p:ph type="body" idx="5"/>
          </p:nvPr>
        </p:nvSpPr>
        <p:spPr>
          <a:xfrm>
            <a:off x="3531111" y="4604951"/>
            <a:ext cx="7729557" cy="69197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1600"/>
              <a:buFont typeface="Arial"/>
              <a:buNone/>
              <a:defRPr sz="1600" b="0" i="1" u="none" strike="noStrike" cap="none">
                <a:solidFill>
                  <a:schemeClr val="lt1"/>
                </a:solidFill>
                <a:latin typeface="Open Sans"/>
                <a:ea typeface="Open Sans"/>
                <a:cs typeface="Open Sans"/>
                <a:sym typeface="Open Sans"/>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List no subheader">
  <p:cSld name="1_List no subheader">
    <p:spTree>
      <p:nvGrpSpPr>
        <p:cNvPr id="1" name="Shape 314"/>
        <p:cNvGrpSpPr/>
        <p:nvPr/>
      </p:nvGrpSpPr>
      <p:grpSpPr>
        <a:xfrm>
          <a:off x="0" y="0"/>
          <a:ext cx="0" cy="0"/>
          <a:chOff x="0" y="0"/>
          <a:chExt cx="0" cy="0"/>
        </a:xfrm>
      </p:grpSpPr>
      <p:sp>
        <p:nvSpPr>
          <p:cNvPr id="315" name="Google Shape;315;p45"/>
          <p:cNvSpPr txBox="1">
            <a:spLocks noGrp="1"/>
          </p:cNvSpPr>
          <p:nvPr>
            <p:ph type="title"/>
          </p:nvPr>
        </p:nvSpPr>
        <p:spPr>
          <a:xfrm>
            <a:off x="560173" y="365126"/>
            <a:ext cx="10793627" cy="107649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0C0C0C"/>
              </a:buClr>
              <a:buSzPts val="2200"/>
              <a:buFont typeface="Open Sans ExtraBold"/>
              <a:buNone/>
              <a:defRPr sz="2200" b="0" i="0" u="none" strike="noStrike" cap="none">
                <a:solidFill>
                  <a:srgbClr val="0C0C0C"/>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6" name="Google Shape;316;p45"/>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b="1" i="0" u="none" strike="noStrike" cap="none">
                <a:solidFill>
                  <a:schemeClr val="lt1"/>
                </a:solidFill>
                <a:latin typeface="Open Sans"/>
                <a:ea typeface="Open Sans"/>
                <a:cs typeface="Open Sans"/>
                <a:sym typeface="Open Sans"/>
              </a:defRPr>
            </a:lvl1pPr>
            <a:lvl2pPr marL="0" lvl="1" indent="0" algn="ctr">
              <a:spcBef>
                <a:spcPts val="0"/>
              </a:spcBef>
              <a:buNone/>
              <a:defRPr sz="900" b="1" i="0" u="none" strike="noStrike" cap="none">
                <a:solidFill>
                  <a:schemeClr val="lt1"/>
                </a:solidFill>
                <a:latin typeface="Open Sans"/>
                <a:ea typeface="Open Sans"/>
                <a:cs typeface="Open Sans"/>
                <a:sym typeface="Open Sans"/>
              </a:defRPr>
            </a:lvl2pPr>
            <a:lvl3pPr marL="0" lvl="2" indent="0" algn="ctr">
              <a:spcBef>
                <a:spcPts val="0"/>
              </a:spcBef>
              <a:buNone/>
              <a:defRPr sz="900" b="1" i="0" u="none" strike="noStrike" cap="none">
                <a:solidFill>
                  <a:schemeClr val="lt1"/>
                </a:solidFill>
                <a:latin typeface="Open Sans"/>
                <a:ea typeface="Open Sans"/>
                <a:cs typeface="Open Sans"/>
                <a:sym typeface="Open Sans"/>
              </a:defRPr>
            </a:lvl3pPr>
            <a:lvl4pPr marL="0" lvl="3" indent="0" algn="ctr">
              <a:spcBef>
                <a:spcPts val="0"/>
              </a:spcBef>
              <a:buNone/>
              <a:defRPr sz="900" b="1" i="0" u="none" strike="noStrike" cap="none">
                <a:solidFill>
                  <a:schemeClr val="lt1"/>
                </a:solidFill>
                <a:latin typeface="Open Sans"/>
                <a:ea typeface="Open Sans"/>
                <a:cs typeface="Open Sans"/>
                <a:sym typeface="Open Sans"/>
              </a:defRPr>
            </a:lvl4pPr>
            <a:lvl5pPr marL="0" lvl="4" indent="0" algn="ctr">
              <a:spcBef>
                <a:spcPts val="0"/>
              </a:spcBef>
              <a:buNone/>
              <a:defRPr sz="900" b="1" i="0" u="none" strike="noStrike" cap="none">
                <a:solidFill>
                  <a:schemeClr val="lt1"/>
                </a:solidFill>
                <a:latin typeface="Open Sans"/>
                <a:ea typeface="Open Sans"/>
                <a:cs typeface="Open Sans"/>
                <a:sym typeface="Open Sans"/>
              </a:defRPr>
            </a:lvl5pPr>
            <a:lvl6pPr marL="0" lvl="5" indent="0" algn="ctr">
              <a:spcBef>
                <a:spcPts val="0"/>
              </a:spcBef>
              <a:buNone/>
              <a:defRPr sz="900" b="1" i="0" u="none" strike="noStrike" cap="none">
                <a:solidFill>
                  <a:schemeClr val="lt1"/>
                </a:solidFill>
                <a:latin typeface="Open Sans"/>
                <a:ea typeface="Open Sans"/>
                <a:cs typeface="Open Sans"/>
                <a:sym typeface="Open Sans"/>
              </a:defRPr>
            </a:lvl6pPr>
            <a:lvl7pPr marL="0" lvl="6" indent="0" algn="ctr">
              <a:spcBef>
                <a:spcPts val="0"/>
              </a:spcBef>
              <a:buNone/>
              <a:defRPr sz="900" b="1" i="0" u="none" strike="noStrike" cap="none">
                <a:solidFill>
                  <a:schemeClr val="lt1"/>
                </a:solidFill>
                <a:latin typeface="Open Sans"/>
                <a:ea typeface="Open Sans"/>
                <a:cs typeface="Open Sans"/>
                <a:sym typeface="Open Sans"/>
              </a:defRPr>
            </a:lvl7pPr>
            <a:lvl8pPr marL="0" lvl="7" indent="0" algn="ctr">
              <a:spcBef>
                <a:spcPts val="0"/>
              </a:spcBef>
              <a:buNone/>
              <a:defRPr sz="900" b="1" i="0" u="none" strike="noStrike" cap="none">
                <a:solidFill>
                  <a:schemeClr val="lt1"/>
                </a:solidFill>
                <a:latin typeface="Open Sans"/>
                <a:ea typeface="Open Sans"/>
                <a:cs typeface="Open Sans"/>
                <a:sym typeface="Open Sans"/>
              </a:defRPr>
            </a:lvl8pPr>
            <a:lvl9pPr marL="0" lvl="8" indent="0" algn="ctr">
              <a:spcBef>
                <a:spcPts val="0"/>
              </a:spcBef>
              <a:buNone/>
              <a:defRPr sz="900" b="1" i="0" u="none" strike="noStrike" cap="none">
                <a:solidFill>
                  <a:schemeClr val="lt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
        <p:nvSpPr>
          <p:cNvPr id="317" name="Google Shape;317;p45"/>
          <p:cNvSpPr txBox="1">
            <a:spLocks noGrp="1"/>
          </p:cNvSpPr>
          <p:nvPr>
            <p:ph type="body" idx="1"/>
          </p:nvPr>
        </p:nvSpPr>
        <p:spPr>
          <a:xfrm>
            <a:off x="560917" y="1441622"/>
            <a:ext cx="10792883" cy="4596713"/>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1pPr>
            <a:lvl2pPr marL="914400" marR="0" lvl="1" indent="-330200" algn="l" rtl="0">
              <a:lnSpc>
                <a:spcPct val="100000"/>
              </a:lnSpc>
              <a:spcBef>
                <a:spcPts val="16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1.jp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 y="758952"/>
            <a:ext cx="3443590" cy="533095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p:nvPr/>
        </p:nvSpPr>
        <p:spPr>
          <a:xfrm>
            <a:off x="11815864" y="758952"/>
            <a:ext cx="384048" cy="5330952"/>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0" name="Google Shape;10;p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 name="Google Shape;11;p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2" name="Google Shape;12;p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accent1"/>
                </a:solidFill>
                <a:latin typeface="Corbel"/>
                <a:ea typeface="Corbel"/>
                <a:cs typeface="Corbel"/>
                <a:sym typeface="Corbel"/>
              </a:defRPr>
            </a:lvl1pPr>
            <a:lvl2pPr marL="0" marR="0" lvl="1" indent="0" algn="r" rtl="0">
              <a:spcBef>
                <a:spcPts val="0"/>
              </a:spcBef>
              <a:buNone/>
              <a:defRPr sz="1200" b="1" i="0" u="none" strike="noStrike" cap="none">
                <a:solidFill>
                  <a:schemeClr val="accent1"/>
                </a:solidFill>
                <a:latin typeface="Corbel"/>
                <a:ea typeface="Corbel"/>
                <a:cs typeface="Corbel"/>
                <a:sym typeface="Corbel"/>
              </a:defRPr>
            </a:lvl2pPr>
            <a:lvl3pPr marL="0" marR="0" lvl="2" indent="0" algn="r" rtl="0">
              <a:spcBef>
                <a:spcPts val="0"/>
              </a:spcBef>
              <a:buNone/>
              <a:defRPr sz="1200" b="1" i="0" u="none" strike="noStrike" cap="none">
                <a:solidFill>
                  <a:schemeClr val="accent1"/>
                </a:solidFill>
                <a:latin typeface="Corbel"/>
                <a:ea typeface="Corbel"/>
                <a:cs typeface="Corbel"/>
                <a:sym typeface="Corbel"/>
              </a:defRPr>
            </a:lvl3pPr>
            <a:lvl4pPr marL="0" marR="0" lvl="3" indent="0" algn="r" rtl="0">
              <a:spcBef>
                <a:spcPts val="0"/>
              </a:spcBef>
              <a:buNone/>
              <a:defRPr sz="1200" b="1" i="0" u="none" strike="noStrike" cap="none">
                <a:solidFill>
                  <a:schemeClr val="accent1"/>
                </a:solidFill>
                <a:latin typeface="Corbel"/>
                <a:ea typeface="Corbel"/>
                <a:cs typeface="Corbel"/>
                <a:sym typeface="Corbel"/>
              </a:defRPr>
            </a:lvl4pPr>
            <a:lvl5pPr marL="0" marR="0" lvl="4" indent="0" algn="r" rtl="0">
              <a:spcBef>
                <a:spcPts val="0"/>
              </a:spcBef>
              <a:buNone/>
              <a:defRPr sz="1200" b="1" i="0" u="none" strike="noStrike" cap="none">
                <a:solidFill>
                  <a:schemeClr val="accent1"/>
                </a:solidFill>
                <a:latin typeface="Corbel"/>
                <a:ea typeface="Corbel"/>
                <a:cs typeface="Corbel"/>
                <a:sym typeface="Corbel"/>
              </a:defRPr>
            </a:lvl5pPr>
            <a:lvl6pPr marL="0" marR="0" lvl="5" indent="0" algn="r" rtl="0">
              <a:spcBef>
                <a:spcPts val="0"/>
              </a:spcBef>
              <a:buNone/>
              <a:defRPr sz="1200" b="1" i="0" u="none" strike="noStrike" cap="none">
                <a:solidFill>
                  <a:schemeClr val="accent1"/>
                </a:solidFill>
                <a:latin typeface="Corbel"/>
                <a:ea typeface="Corbel"/>
                <a:cs typeface="Corbel"/>
                <a:sym typeface="Corbel"/>
              </a:defRPr>
            </a:lvl6pPr>
            <a:lvl7pPr marL="0" marR="0" lvl="6" indent="0" algn="r" rtl="0">
              <a:spcBef>
                <a:spcPts val="0"/>
              </a:spcBef>
              <a:buNone/>
              <a:defRPr sz="1200" b="1" i="0" u="none" strike="noStrike" cap="none">
                <a:solidFill>
                  <a:schemeClr val="accent1"/>
                </a:solidFill>
                <a:latin typeface="Corbel"/>
                <a:ea typeface="Corbel"/>
                <a:cs typeface="Corbel"/>
                <a:sym typeface="Corbel"/>
              </a:defRPr>
            </a:lvl7pPr>
            <a:lvl8pPr marL="0" marR="0" lvl="7" indent="0" algn="r" rtl="0">
              <a:spcBef>
                <a:spcPts val="0"/>
              </a:spcBef>
              <a:buNone/>
              <a:defRPr sz="1200" b="1" i="0" u="none" strike="noStrike" cap="none">
                <a:solidFill>
                  <a:schemeClr val="accent1"/>
                </a:solidFill>
                <a:latin typeface="Corbel"/>
                <a:ea typeface="Corbel"/>
                <a:cs typeface="Corbel"/>
                <a:sym typeface="Corbel"/>
              </a:defRPr>
            </a:lvl8pPr>
            <a:lvl9pPr marL="0" marR="0" lvl="8" indent="0" algn="r" rtl="0">
              <a:spcBef>
                <a:spcPts val="0"/>
              </a:spcBef>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7" r:id="rId6"/>
    <p:sldLayoutId id="214748365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Google Shape;301;p43"/>
          <p:cNvSpPr/>
          <p:nvPr/>
        </p:nvSpPr>
        <p:spPr>
          <a:xfrm>
            <a:off x="11842255" y="0"/>
            <a:ext cx="349747" cy="6858000"/>
          </a:xfrm>
          <a:prstGeom prst="rect">
            <a:avLst/>
          </a:prstGeom>
          <a:solidFill>
            <a:srgbClr val="007F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02" name="Google Shape;302;p43"/>
          <p:cNvPicPr preferRelativeResize="0"/>
          <p:nvPr/>
        </p:nvPicPr>
        <p:blipFill rotWithShape="1">
          <a:blip r:embed="rId16">
            <a:alphaModFix/>
          </a:blip>
          <a:srcRect/>
          <a:stretch/>
        </p:blipFill>
        <p:spPr>
          <a:xfrm>
            <a:off x="456163" y="5943252"/>
            <a:ext cx="835889" cy="835889"/>
          </a:xfrm>
          <a:prstGeom prst="rect">
            <a:avLst/>
          </a:prstGeom>
          <a:noFill/>
          <a:ln>
            <a:noFill/>
          </a:ln>
        </p:spPr>
      </p:pic>
      <p:sp>
        <p:nvSpPr>
          <p:cNvPr id="303" name="Google Shape;303;p43"/>
          <p:cNvSpPr txBox="1">
            <a:spLocks noGrp="1"/>
          </p:cNvSpPr>
          <p:nvPr>
            <p:ph type="sldNum" idx="12"/>
          </p:nvPr>
        </p:nvSpPr>
        <p:spPr>
          <a:xfrm>
            <a:off x="11766217" y="6361196"/>
            <a:ext cx="50182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1" i="0" u="none" strike="noStrike" cap="none">
                <a:solidFill>
                  <a:schemeClr val="lt1"/>
                </a:solidFill>
                <a:latin typeface="Open Sans"/>
                <a:ea typeface="Open Sans"/>
                <a:cs typeface="Open Sans"/>
                <a:sym typeface="Open Sans"/>
              </a:defRPr>
            </a:lvl1pPr>
            <a:lvl2pPr marL="0" marR="0" lvl="1" indent="0" algn="r" rtl="0">
              <a:spcBef>
                <a:spcPts val="0"/>
              </a:spcBef>
              <a:buNone/>
              <a:defRPr sz="900" b="1" i="0" u="none" strike="noStrike" cap="none">
                <a:solidFill>
                  <a:schemeClr val="lt1"/>
                </a:solidFill>
                <a:latin typeface="Open Sans"/>
                <a:ea typeface="Open Sans"/>
                <a:cs typeface="Open Sans"/>
                <a:sym typeface="Open Sans"/>
              </a:defRPr>
            </a:lvl2pPr>
            <a:lvl3pPr marL="0" marR="0" lvl="2" indent="0" algn="r" rtl="0">
              <a:spcBef>
                <a:spcPts val="0"/>
              </a:spcBef>
              <a:buNone/>
              <a:defRPr sz="900" b="1" i="0" u="none" strike="noStrike" cap="none">
                <a:solidFill>
                  <a:schemeClr val="lt1"/>
                </a:solidFill>
                <a:latin typeface="Open Sans"/>
                <a:ea typeface="Open Sans"/>
                <a:cs typeface="Open Sans"/>
                <a:sym typeface="Open Sans"/>
              </a:defRPr>
            </a:lvl3pPr>
            <a:lvl4pPr marL="0" marR="0" lvl="3" indent="0" algn="r" rtl="0">
              <a:spcBef>
                <a:spcPts val="0"/>
              </a:spcBef>
              <a:buNone/>
              <a:defRPr sz="900" b="1" i="0" u="none" strike="noStrike" cap="none">
                <a:solidFill>
                  <a:schemeClr val="lt1"/>
                </a:solidFill>
                <a:latin typeface="Open Sans"/>
                <a:ea typeface="Open Sans"/>
                <a:cs typeface="Open Sans"/>
                <a:sym typeface="Open Sans"/>
              </a:defRPr>
            </a:lvl4pPr>
            <a:lvl5pPr marL="0" marR="0" lvl="4" indent="0" algn="r" rtl="0">
              <a:spcBef>
                <a:spcPts val="0"/>
              </a:spcBef>
              <a:buNone/>
              <a:defRPr sz="900" b="1" i="0" u="none" strike="noStrike" cap="none">
                <a:solidFill>
                  <a:schemeClr val="lt1"/>
                </a:solidFill>
                <a:latin typeface="Open Sans"/>
                <a:ea typeface="Open Sans"/>
                <a:cs typeface="Open Sans"/>
                <a:sym typeface="Open Sans"/>
              </a:defRPr>
            </a:lvl5pPr>
            <a:lvl6pPr marL="0" marR="0" lvl="5" indent="0" algn="r" rtl="0">
              <a:spcBef>
                <a:spcPts val="0"/>
              </a:spcBef>
              <a:buNone/>
              <a:defRPr sz="900" b="1" i="0" u="none" strike="noStrike" cap="none">
                <a:solidFill>
                  <a:schemeClr val="lt1"/>
                </a:solidFill>
                <a:latin typeface="Open Sans"/>
                <a:ea typeface="Open Sans"/>
                <a:cs typeface="Open Sans"/>
                <a:sym typeface="Open Sans"/>
              </a:defRPr>
            </a:lvl6pPr>
            <a:lvl7pPr marL="0" marR="0" lvl="6" indent="0" algn="r" rtl="0">
              <a:spcBef>
                <a:spcPts val="0"/>
              </a:spcBef>
              <a:buNone/>
              <a:defRPr sz="900" b="1" i="0" u="none" strike="noStrike" cap="none">
                <a:solidFill>
                  <a:schemeClr val="lt1"/>
                </a:solidFill>
                <a:latin typeface="Open Sans"/>
                <a:ea typeface="Open Sans"/>
                <a:cs typeface="Open Sans"/>
                <a:sym typeface="Open Sans"/>
              </a:defRPr>
            </a:lvl7pPr>
            <a:lvl8pPr marL="0" marR="0" lvl="7" indent="0" algn="r" rtl="0">
              <a:spcBef>
                <a:spcPts val="0"/>
              </a:spcBef>
              <a:buNone/>
              <a:defRPr sz="900" b="1" i="0" u="none" strike="noStrike" cap="none">
                <a:solidFill>
                  <a:schemeClr val="lt1"/>
                </a:solidFill>
                <a:latin typeface="Open Sans"/>
                <a:ea typeface="Open Sans"/>
                <a:cs typeface="Open Sans"/>
                <a:sym typeface="Open Sans"/>
              </a:defRPr>
            </a:lvl8pPr>
            <a:lvl9pPr marL="0" marR="0" lvl="8" indent="0" algn="r" rtl="0">
              <a:spcBef>
                <a:spcPts val="0"/>
              </a:spcBef>
              <a:buNone/>
              <a:defRPr sz="900" b="1"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hyperlink" Target="https://epicedpolicy.org/"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1"/>
          <p:cNvSpPr txBox="1">
            <a:spLocks noGrp="1"/>
          </p:cNvSpPr>
          <p:nvPr>
            <p:ph type="sldNum" idx="12"/>
          </p:nvPr>
        </p:nvSpPr>
        <p:spPr>
          <a:xfrm>
            <a:off x="10634135" y="6356350"/>
            <a:ext cx="1530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pic>
        <p:nvPicPr>
          <p:cNvPr id="484" name="Google Shape;484;p71"/>
          <p:cNvPicPr preferRelativeResize="0"/>
          <p:nvPr/>
        </p:nvPicPr>
        <p:blipFill>
          <a:blip r:embed="rId3">
            <a:alphaModFix/>
          </a:blip>
          <a:stretch>
            <a:fillRect/>
          </a:stretch>
        </p:blipFill>
        <p:spPr>
          <a:xfrm>
            <a:off x="2667000" y="0"/>
            <a:ext cx="6858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80"/>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sp>
        <p:nvSpPr>
          <p:cNvPr id="628" name="Google Shape;628;p80"/>
          <p:cNvSpPr txBox="1">
            <a:spLocks noGrp="1"/>
          </p:cNvSpPr>
          <p:nvPr>
            <p:ph type="title"/>
          </p:nvPr>
        </p:nvSpPr>
        <p:spPr>
          <a:xfrm>
            <a:off x="597347" y="294399"/>
            <a:ext cx="7310520" cy="4540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C0C0C"/>
              </a:buClr>
              <a:buSzPts val="2600"/>
              <a:buFont typeface="Open Sans ExtraBold"/>
              <a:buNone/>
            </a:pPr>
            <a:r>
              <a:rPr lang="en-US" sz="2600">
                <a:solidFill>
                  <a:srgbClr val="0C0C0C"/>
                </a:solidFill>
                <a:latin typeface="Open Sans ExtraBold"/>
                <a:ea typeface="Open Sans ExtraBold"/>
                <a:cs typeface="Open Sans ExtraBold"/>
                <a:sym typeface="Open Sans ExtraBold"/>
              </a:rPr>
              <a:t>Teacher Vacancies</a:t>
            </a:r>
            <a:endParaRPr/>
          </a:p>
        </p:txBody>
      </p:sp>
      <p:sp>
        <p:nvSpPr>
          <p:cNvPr id="629" name="Google Shape;629;p80"/>
          <p:cNvSpPr txBox="1">
            <a:spLocks noGrp="1"/>
          </p:cNvSpPr>
          <p:nvPr>
            <p:ph type="body" idx="1"/>
          </p:nvPr>
        </p:nvSpPr>
        <p:spPr>
          <a:xfrm>
            <a:off x="0" y="1431603"/>
            <a:ext cx="7907867" cy="373009"/>
          </a:xfrm>
          <a:prstGeom prst="rect">
            <a:avLst/>
          </a:prstGeom>
          <a:solidFill>
            <a:srgbClr val="007F44"/>
          </a:solidFill>
          <a:ln>
            <a:noFill/>
          </a:ln>
        </p:spPr>
        <p:txBody>
          <a:bodyPr spcFirstLastPara="1" wrap="square" lIns="91425" tIns="45700" rIns="91425" bIns="45700" anchor="ctr" anchorCtr="0">
            <a:noAutofit/>
          </a:bodyPr>
          <a:lstStyle/>
          <a:p>
            <a:pPr marL="228600" marR="0" lvl="0" indent="0" algn="l" rtl="0">
              <a:lnSpc>
                <a:spcPct val="108000"/>
              </a:lnSpc>
              <a:spcBef>
                <a:spcPts val="0"/>
              </a:spcBef>
              <a:spcAft>
                <a:spcPts val="0"/>
              </a:spcAft>
              <a:buClr>
                <a:schemeClr val="lt1"/>
              </a:buClr>
              <a:buSzPts val="1600"/>
              <a:buFont typeface="Arial"/>
              <a:buNone/>
            </a:pPr>
            <a:r>
              <a:rPr lang="en-US" sz="1600" b="1" i="0" u="none" strike="noStrike" cap="none">
                <a:solidFill>
                  <a:schemeClr val="lt1"/>
                </a:solidFill>
                <a:latin typeface="Open Sans"/>
                <a:ea typeface="Open Sans"/>
                <a:cs typeface="Open Sans"/>
                <a:sym typeface="Open Sans"/>
              </a:rPr>
              <a:t>Percent change from 2018-19 to 2021-22</a:t>
            </a:r>
            <a:endParaRPr/>
          </a:p>
        </p:txBody>
      </p:sp>
      <p:sp>
        <p:nvSpPr>
          <p:cNvPr id="630" name="Google Shape;630;p80"/>
          <p:cNvSpPr txBox="1"/>
          <p:nvPr/>
        </p:nvSpPr>
        <p:spPr>
          <a:xfrm>
            <a:off x="597347" y="691408"/>
            <a:ext cx="8298880" cy="6320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F44"/>
              </a:buClr>
              <a:buSzPts val="1600"/>
              <a:buFont typeface="Arial"/>
              <a:buNone/>
            </a:pPr>
            <a:r>
              <a:rPr lang="en-US" sz="1600" b="1">
                <a:solidFill>
                  <a:srgbClr val="007F44"/>
                </a:solidFill>
                <a:latin typeface="Open Sans"/>
                <a:ea typeface="Open Sans"/>
                <a:cs typeface="Open Sans"/>
                <a:sym typeface="Open Sans"/>
              </a:rPr>
              <a:t>Districts are relying more on multi-site teachers and 3</a:t>
            </a:r>
            <a:r>
              <a:rPr lang="en-US" sz="1600" b="1" baseline="30000">
                <a:solidFill>
                  <a:srgbClr val="007F44"/>
                </a:solidFill>
                <a:latin typeface="Open Sans"/>
                <a:ea typeface="Open Sans"/>
                <a:cs typeface="Open Sans"/>
                <a:sym typeface="Open Sans"/>
              </a:rPr>
              <a:t>rd</a:t>
            </a:r>
            <a:r>
              <a:rPr lang="en-US" sz="1600" b="1">
                <a:solidFill>
                  <a:srgbClr val="007F44"/>
                </a:solidFill>
                <a:latin typeface="Open Sans"/>
                <a:ea typeface="Open Sans"/>
                <a:cs typeface="Open Sans"/>
                <a:sym typeface="Open Sans"/>
              </a:rPr>
              <a:t>-party virtual course providers to meet their staffing needs.</a:t>
            </a:r>
            <a:endParaRPr/>
          </a:p>
        </p:txBody>
      </p:sp>
      <p:graphicFrame>
        <p:nvGraphicFramePr>
          <p:cNvPr id="631" name="Google Shape;631;p80"/>
          <p:cNvGraphicFramePr/>
          <p:nvPr/>
        </p:nvGraphicFramePr>
        <p:xfrm>
          <a:off x="203200" y="2015613"/>
          <a:ext cx="3000000" cy="3000000"/>
        </p:xfrm>
        <a:graphic>
          <a:graphicData uri="http://schemas.openxmlformats.org/drawingml/2006/table">
            <a:tbl>
              <a:tblPr firstRow="1" bandRow="1">
                <a:noFill/>
                <a:tableStyleId>{0F3288A2-890B-4BB1-A1B1-90181D17F39C}</a:tableStyleId>
              </a:tblPr>
              <a:tblGrid>
                <a:gridCol w="6667550">
                  <a:extLst>
                    <a:ext uri="{9D8B030D-6E8A-4147-A177-3AD203B41FA5}">
                      <a16:colId xmlns:a16="http://schemas.microsoft.com/office/drawing/2014/main" val="20000"/>
                    </a:ext>
                  </a:extLst>
                </a:gridCol>
                <a:gridCol w="1314525">
                  <a:extLst>
                    <a:ext uri="{9D8B030D-6E8A-4147-A177-3AD203B41FA5}">
                      <a16:colId xmlns:a16="http://schemas.microsoft.com/office/drawing/2014/main" val="20001"/>
                    </a:ext>
                  </a:extLst>
                </a:gridCol>
              </a:tblGrid>
              <a:tr h="306300">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a:solidFill>
                            <a:srgbClr val="000000"/>
                          </a:solidFill>
                          <a:latin typeface="Open Sans"/>
                          <a:ea typeface="Open Sans"/>
                          <a:cs typeface="Open Sans"/>
                          <a:sym typeface="Open Sans"/>
                        </a:rPr>
                        <a:t>Teachers assigned to more than one school</a:t>
                      </a:r>
                      <a:endParaRPr sz="1400" b="1" i="0" u="none" strike="noStrike" cap="none">
                        <a:solidFill>
                          <a:srgbClr val="000000"/>
                        </a:solidFill>
                        <a:latin typeface="Open Sans"/>
                        <a:ea typeface="Open Sans"/>
                        <a:cs typeface="Open Sans"/>
                        <a:sym typeface="Open Sans"/>
                      </a:endParaRPr>
                    </a:p>
                  </a:txBody>
                  <a:tcPr marL="121925" marR="121925" marT="45725" marB="45725"/>
                </a:tc>
                <a:tc>
                  <a:txBody>
                    <a:bodyPr/>
                    <a:lstStyle/>
                    <a:p>
                      <a:pPr marL="0" marR="0" lvl="0" indent="0" algn="l" rtl="0">
                        <a:lnSpc>
                          <a:spcPct val="100000"/>
                        </a:lnSpc>
                        <a:spcBef>
                          <a:spcPts val="0"/>
                        </a:spcBef>
                        <a:spcAft>
                          <a:spcPts val="0"/>
                        </a:spcAft>
                        <a:buClr>
                          <a:srgbClr val="007F44"/>
                        </a:buClr>
                        <a:buSzPts val="1400"/>
                        <a:buFont typeface="Open Sans"/>
                        <a:buNone/>
                      </a:pPr>
                      <a:r>
                        <a:rPr lang="en-US" sz="1400" b="1" u="none" strike="noStrike" cap="none">
                          <a:solidFill>
                            <a:srgbClr val="007F44"/>
                          </a:solidFill>
                          <a:latin typeface="Open Sans"/>
                          <a:ea typeface="Open Sans"/>
                          <a:cs typeface="Open Sans"/>
                          <a:sym typeface="Open Sans"/>
                        </a:rPr>
                        <a:t>+10%</a:t>
                      </a:r>
                      <a:endParaRPr sz="1400" b="1" i="0" u="none" strike="noStrike" cap="none">
                        <a:solidFill>
                          <a:srgbClr val="007F44"/>
                        </a:solidFill>
                        <a:latin typeface="Open Sans"/>
                        <a:ea typeface="Open Sans"/>
                        <a:cs typeface="Open Sans"/>
                        <a:sym typeface="Open Sans"/>
                      </a:endParaRPr>
                    </a:p>
                  </a:txBody>
                  <a:tcPr marL="121925" marR="121925" marT="45725" marB="45725"/>
                </a:tc>
                <a:extLst>
                  <a:ext uri="{0D108BD9-81ED-4DB2-BD59-A6C34878D82A}">
                    <a16:rowId xmlns:a16="http://schemas.microsoft.com/office/drawing/2014/main" val="10000"/>
                  </a:ext>
                </a:extLst>
              </a:tr>
              <a:tr h="315300">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a:solidFill>
                            <a:srgbClr val="000000"/>
                          </a:solidFill>
                          <a:latin typeface="Open Sans"/>
                          <a:ea typeface="Open Sans"/>
                          <a:cs typeface="Open Sans"/>
                          <a:sym typeface="Open Sans"/>
                        </a:rPr>
                        <a:t>Average number of schools per multi-school teacher</a:t>
                      </a:r>
                      <a:endParaRPr sz="1400" b="0" i="0" u="none" strike="noStrike" cap="none">
                        <a:solidFill>
                          <a:srgbClr val="000000"/>
                        </a:solidFill>
                        <a:latin typeface="Open Sans"/>
                        <a:ea typeface="Open Sans"/>
                        <a:cs typeface="Open Sans"/>
                        <a:sym typeface="Open Sans"/>
                      </a:endParaRPr>
                    </a:p>
                  </a:txBody>
                  <a:tcPr marL="121925" marR="121925" marT="45725" marB="45725"/>
                </a:tc>
                <a:tc>
                  <a:txBody>
                    <a:bodyPr/>
                    <a:lstStyle/>
                    <a:p>
                      <a:pPr marL="0" marR="0" lvl="0" indent="0" algn="l" rtl="0">
                        <a:lnSpc>
                          <a:spcPct val="100000"/>
                        </a:lnSpc>
                        <a:spcBef>
                          <a:spcPts val="0"/>
                        </a:spcBef>
                        <a:spcAft>
                          <a:spcPts val="0"/>
                        </a:spcAft>
                        <a:buClr>
                          <a:srgbClr val="007F44"/>
                        </a:buClr>
                        <a:buSzPts val="1400"/>
                        <a:buFont typeface="Open Sans"/>
                        <a:buNone/>
                      </a:pPr>
                      <a:r>
                        <a:rPr lang="en-US" sz="1400" b="0" u="none" strike="noStrike" cap="none">
                          <a:solidFill>
                            <a:srgbClr val="007F44"/>
                          </a:solidFill>
                          <a:latin typeface="Open Sans"/>
                          <a:ea typeface="Open Sans"/>
                          <a:cs typeface="Open Sans"/>
                          <a:sym typeface="Open Sans"/>
                        </a:rPr>
                        <a:t>+21%</a:t>
                      </a:r>
                      <a:endParaRPr sz="1400" b="0" i="0" u="none" strike="noStrike" cap="none">
                        <a:solidFill>
                          <a:srgbClr val="007F44"/>
                        </a:solidFill>
                        <a:latin typeface="Open Sans"/>
                        <a:ea typeface="Open Sans"/>
                        <a:cs typeface="Open Sans"/>
                        <a:sym typeface="Open Sans"/>
                      </a:endParaRPr>
                    </a:p>
                  </a:txBody>
                  <a:tcPr marL="121925" marR="121925" marT="45725" marB="45725"/>
                </a:tc>
                <a:extLst>
                  <a:ext uri="{0D108BD9-81ED-4DB2-BD59-A6C34878D82A}">
                    <a16:rowId xmlns:a16="http://schemas.microsoft.com/office/drawing/2014/main" val="10001"/>
                  </a:ext>
                </a:extLst>
              </a:tr>
              <a:tr h="378375">
                <a:tc>
                  <a:txBody>
                    <a:bodyPr/>
                    <a:lstStyle/>
                    <a:p>
                      <a:pPr marL="0" marR="0" lvl="0" indent="0" algn="r" rtl="0">
                        <a:spcBef>
                          <a:spcPts val="0"/>
                        </a:spcBef>
                        <a:spcAft>
                          <a:spcPts val="0"/>
                        </a:spcAft>
                        <a:buNone/>
                      </a:pPr>
                      <a:endParaRPr sz="1800" u="none" strike="noStrike" cap="none">
                        <a:latin typeface="Open Sans"/>
                        <a:ea typeface="Open Sans"/>
                        <a:cs typeface="Open Sans"/>
                        <a:sym typeface="Open Sans"/>
                      </a:endParaRPr>
                    </a:p>
                  </a:txBody>
                  <a:tcPr marL="121925" marR="121925" marT="45725" marB="45725"/>
                </a:tc>
                <a:tc>
                  <a:txBody>
                    <a:bodyPr/>
                    <a:lstStyle/>
                    <a:p>
                      <a:pPr marL="0" marR="0" lvl="0" indent="0" algn="l" rtl="0">
                        <a:spcBef>
                          <a:spcPts val="0"/>
                        </a:spcBef>
                        <a:spcAft>
                          <a:spcPts val="0"/>
                        </a:spcAft>
                        <a:buNone/>
                      </a:pPr>
                      <a:endParaRPr sz="1800" b="1" u="none" strike="noStrike" cap="none">
                        <a:solidFill>
                          <a:srgbClr val="007F44"/>
                        </a:solidFill>
                        <a:latin typeface="Open Sans"/>
                        <a:ea typeface="Open Sans"/>
                        <a:cs typeface="Open Sans"/>
                        <a:sym typeface="Open Sans"/>
                      </a:endParaRPr>
                    </a:p>
                  </a:txBody>
                  <a:tcPr marL="121925" marR="121925" marT="45725" marB="45725"/>
                </a:tc>
                <a:extLst>
                  <a:ext uri="{0D108BD9-81ED-4DB2-BD59-A6C34878D82A}">
                    <a16:rowId xmlns:a16="http://schemas.microsoft.com/office/drawing/2014/main" val="10002"/>
                  </a:ext>
                </a:extLst>
              </a:tr>
              <a:tr h="315300">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a:solidFill>
                            <a:srgbClr val="000000"/>
                          </a:solidFill>
                          <a:latin typeface="Open Sans"/>
                          <a:ea typeface="Open Sans"/>
                          <a:cs typeface="Open Sans"/>
                          <a:sym typeface="Open Sans"/>
                        </a:rPr>
                        <a:t>Teachers assigned to more than one district</a:t>
                      </a:r>
                      <a:endParaRPr sz="1800" b="1" u="none" strike="noStrike" cap="none">
                        <a:latin typeface="Open Sans"/>
                        <a:ea typeface="Open Sans"/>
                        <a:cs typeface="Open Sans"/>
                        <a:sym typeface="Open Sans"/>
                      </a:endParaRPr>
                    </a:p>
                  </a:txBody>
                  <a:tcPr marL="121925" marR="121925" marT="45725" marB="45725"/>
                </a:tc>
                <a:tc>
                  <a:txBody>
                    <a:bodyPr/>
                    <a:lstStyle/>
                    <a:p>
                      <a:pPr marL="0" marR="0" lvl="0" indent="0" algn="l" rtl="0">
                        <a:lnSpc>
                          <a:spcPct val="100000"/>
                        </a:lnSpc>
                        <a:spcBef>
                          <a:spcPts val="0"/>
                        </a:spcBef>
                        <a:spcAft>
                          <a:spcPts val="0"/>
                        </a:spcAft>
                        <a:buClr>
                          <a:srgbClr val="007F44"/>
                        </a:buClr>
                        <a:buSzPts val="1400"/>
                        <a:buFont typeface="Open Sans"/>
                        <a:buNone/>
                      </a:pPr>
                      <a:r>
                        <a:rPr lang="en-US" sz="1400" b="1" u="none" strike="noStrike" cap="none">
                          <a:solidFill>
                            <a:srgbClr val="007F44"/>
                          </a:solidFill>
                          <a:latin typeface="Open Sans"/>
                          <a:ea typeface="Open Sans"/>
                          <a:cs typeface="Open Sans"/>
                          <a:sym typeface="Open Sans"/>
                        </a:rPr>
                        <a:t>+67%</a:t>
                      </a:r>
                      <a:endParaRPr sz="1400" b="1" i="0" u="none" strike="noStrike" cap="none">
                        <a:solidFill>
                          <a:srgbClr val="007F44"/>
                        </a:solidFill>
                        <a:latin typeface="Open Sans"/>
                        <a:ea typeface="Open Sans"/>
                        <a:cs typeface="Open Sans"/>
                        <a:sym typeface="Open Sans"/>
                      </a:endParaRPr>
                    </a:p>
                  </a:txBody>
                  <a:tcPr marL="121925" marR="121925" marT="45725" marB="45725"/>
                </a:tc>
                <a:extLst>
                  <a:ext uri="{0D108BD9-81ED-4DB2-BD59-A6C34878D82A}">
                    <a16:rowId xmlns:a16="http://schemas.microsoft.com/office/drawing/2014/main" val="10003"/>
                  </a:ext>
                </a:extLst>
              </a:tr>
              <a:tr h="315300">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a:solidFill>
                            <a:srgbClr val="000000"/>
                          </a:solidFill>
                          <a:latin typeface="Open Sans"/>
                          <a:ea typeface="Open Sans"/>
                          <a:cs typeface="Open Sans"/>
                          <a:sym typeface="Open Sans"/>
                        </a:rPr>
                        <a:t>Average number of districts per multi-district teacher</a:t>
                      </a:r>
                      <a:endParaRPr sz="1400" b="0" i="0" u="none" strike="noStrike" cap="none">
                        <a:solidFill>
                          <a:srgbClr val="000000"/>
                        </a:solidFill>
                        <a:latin typeface="Open Sans"/>
                        <a:ea typeface="Open Sans"/>
                        <a:cs typeface="Open Sans"/>
                        <a:sym typeface="Open Sans"/>
                      </a:endParaRPr>
                    </a:p>
                  </a:txBody>
                  <a:tcPr marL="121925" marR="121925" marT="45725" marB="45725"/>
                </a:tc>
                <a:tc>
                  <a:txBody>
                    <a:bodyPr/>
                    <a:lstStyle/>
                    <a:p>
                      <a:pPr marL="0" marR="0" lvl="0" indent="0" algn="l" rtl="0">
                        <a:lnSpc>
                          <a:spcPct val="100000"/>
                        </a:lnSpc>
                        <a:spcBef>
                          <a:spcPts val="0"/>
                        </a:spcBef>
                        <a:spcAft>
                          <a:spcPts val="0"/>
                        </a:spcAft>
                        <a:buClr>
                          <a:srgbClr val="007F44"/>
                        </a:buClr>
                        <a:buSzPts val="1400"/>
                        <a:buFont typeface="Open Sans"/>
                        <a:buNone/>
                      </a:pPr>
                      <a:r>
                        <a:rPr lang="en-US" sz="1400" b="0" u="none" strike="noStrike" cap="none">
                          <a:solidFill>
                            <a:srgbClr val="007F44"/>
                          </a:solidFill>
                          <a:latin typeface="Open Sans"/>
                          <a:ea typeface="Open Sans"/>
                          <a:cs typeface="Open Sans"/>
                          <a:sym typeface="Open Sans"/>
                        </a:rPr>
                        <a:t>+49%</a:t>
                      </a:r>
                      <a:endParaRPr sz="1400" b="0" i="0" u="none" strike="noStrike" cap="none">
                        <a:solidFill>
                          <a:srgbClr val="007F44"/>
                        </a:solidFill>
                        <a:latin typeface="Open Sans"/>
                        <a:ea typeface="Open Sans"/>
                        <a:cs typeface="Open Sans"/>
                        <a:sym typeface="Open Sans"/>
                      </a:endParaRPr>
                    </a:p>
                  </a:txBody>
                  <a:tcPr marL="121925" marR="121925" marT="45725" marB="45725"/>
                </a:tc>
                <a:extLst>
                  <a:ext uri="{0D108BD9-81ED-4DB2-BD59-A6C34878D82A}">
                    <a16:rowId xmlns:a16="http://schemas.microsoft.com/office/drawing/2014/main" val="10004"/>
                  </a:ext>
                </a:extLst>
              </a:tr>
              <a:tr h="378375">
                <a:tc>
                  <a:txBody>
                    <a:bodyPr/>
                    <a:lstStyle/>
                    <a:p>
                      <a:pPr marL="0" marR="0" lvl="0" indent="0" algn="r" rtl="0">
                        <a:spcBef>
                          <a:spcPts val="0"/>
                        </a:spcBef>
                        <a:spcAft>
                          <a:spcPts val="0"/>
                        </a:spcAft>
                        <a:buNone/>
                      </a:pPr>
                      <a:endParaRPr sz="1800" u="none" strike="noStrike" cap="none">
                        <a:latin typeface="Open Sans"/>
                        <a:ea typeface="Open Sans"/>
                        <a:cs typeface="Open Sans"/>
                        <a:sym typeface="Open Sans"/>
                      </a:endParaRPr>
                    </a:p>
                  </a:txBody>
                  <a:tcPr marL="121925" marR="121925" marT="45725" marB="45725"/>
                </a:tc>
                <a:tc>
                  <a:txBody>
                    <a:bodyPr/>
                    <a:lstStyle/>
                    <a:p>
                      <a:pPr marL="0" marR="0" lvl="0" indent="0" algn="l" rtl="0">
                        <a:spcBef>
                          <a:spcPts val="0"/>
                        </a:spcBef>
                        <a:spcAft>
                          <a:spcPts val="0"/>
                        </a:spcAft>
                        <a:buNone/>
                      </a:pPr>
                      <a:endParaRPr sz="1800" b="1" u="none" strike="noStrike" cap="none">
                        <a:solidFill>
                          <a:srgbClr val="007F44"/>
                        </a:solidFill>
                        <a:latin typeface="Open Sans"/>
                        <a:ea typeface="Open Sans"/>
                        <a:cs typeface="Open Sans"/>
                        <a:sym typeface="Open Sans"/>
                      </a:endParaRPr>
                    </a:p>
                  </a:txBody>
                  <a:tcPr marL="121925" marR="121925" marT="45725" marB="45725"/>
                </a:tc>
                <a:extLst>
                  <a:ext uri="{0D108BD9-81ED-4DB2-BD59-A6C34878D82A}">
                    <a16:rowId xmlns:a16="http://schemas.microsoft.com/office/drawing/2014/main" val="10005"/>
                  </a:ext>
                </a:extLst>
              </a:tr>
              <a:tr h="315300">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a:solidFill>
                            <a:srgbClr val="000000"/>
                          </a:solidFill>
                          <a:latin typeface="Open Sans"/>
                          <a:ea typeface="Open Sans"/>
                          <a:cs typeface="Open Sans"/>
                          <a:sym typeface="Open Sans"/>
                        </a:rPr>
                        <a:t>Teachers contracted through Michigan Virtual</a:t>
                      </a:r>
                      <a:endParaRPr sz="1400" b="1" i="0" u="none" strike="noStrike" cap="none">
                        <a:solidFill>
                          <a:srgbClr val="000000"/>
                        </a:solidFill>
                        <a:latin typeface="Open Sans"/>
                        <a:ea typeface="Open Sans"/>
                        <a:cs typeface="Open Sans"/>
                        <a:sym typeface="Open Sans"/>
                      </a:endParaRPr>
                    </a:p>
                  </a:txBody>
                  <a:tcPr marL="121925" marR="121925" marT="45725" marB="45725"/>
                </a:tc>
                <a:tc>
                  <a:txBody>
                    <a:bodyPr/>
                    <a:lstStyle/>
                    <a:p>
                      <a:pPr marL="0" marR="0" lvl="0" indent="0" algn="l" rtl="0">
                        <a:lnSpc>
                          <a:spcPct val="100000"/>
                        </a:lnSpc>
                        <a:spcBef>
                          <a:spcPts val="0"/>
                        </a:spcBef>
                        <a:spcAft>
                          <a:spcPts val="0"/>
                        </a:spcAft>
                        <a:buClr>
                          <a:srgbClr val="007F44"/>
                        </a:buClr>
                        <a:buSzPts val="1400"/>
                        <a:buFont typeface="Open Sans"/>
                        <a:buNone/>
                      </a:pPr>
                      <a:r>
                        <a:rPr lang="en-US" sz="1400" b="1" u="none" strike="noStrike" cap="none">
                          <a:solidFill>
                            <a:srgbClr val="007F44"/>
                          </a:solidFill>
                          <a:latin typeface="Open Sans"/>
                          <a:ea typeface="Open Sans"/>
                          <a:cs typeface="Open Sans"/>
                          <a:sym typeface="Open Sans"/>
                        </a:rPr>
                        <a:t>+153%</a:t>
                      </a:r>
                      <a:endParaRPr sz="1400" b="1" i="0" u="none" strike="noStrike" cap="none">
                        <a:solidFill>
                          <a:srgbClr val="007F44"/>
                        </a:solidFill>
                        <a:latin typeface="Open Sans"/>
                        <a:ea typeface="Open Sans"/>
                        <a:cs typeface="Open Sans"/>
                        <a:sym typeface="Open Sans"/>
                      </a:endParaRPr>
                    </a:p>
                  </a:txBody>
                  <a:tcPr marL="121925" marR="121925" marT="45725" marB="45725"/>
                </a:tc>
                <a:extLst>
                  <a:ext uri="{0D108BD9-81ED-4DB2-BD59-A6C34878D82A}">
                    <a16:rowId xmlns:a16="http://schemas.microsoft.com/office/drawing/2014/main" val="10006"/>
                  </a:ext>
                </a:extLst>
              </a:tr>
              <a:tr h="315300">
                <a:tc>
                  <a:txBody>
                    <a:bodyPr/>
                    <a:lstStyle/>
                    <a:p>
                      <a:pPr marL="0" marR="0" lvl="0" indent="0" algn="r" rtl="0">
                        <a:spcBef>
                          <a:spcPts val="0"/>
                        </a:spcBef>
                        <a:spcAft>
                          <a:spcPts val="0"/>
                        </a:spcAft>
                        <a:buNone/>
                      </a:pPr>
                      <a:r>
                        <a:rPr lang="en-US" sz="1400" b="0" u="none" strike="noStrike" cap="none">
                          <a:solidFill>
                            <a:srgbClr val="000000"/>
                          </a:solidFill>
                          <a:latin typeface="Open Sans"/>
                          <a:ea typeface="Open Sans"/>
                          <a:cs typeface="Open Sans"/>
                          <a:sym typeface="Open Sans"/>
                        </a:rPr>
                        <a:t>Average number of districts per Michigan Virtual teacher</a:t>
                      </a:r>
                      <a:endParaRPr sz="1800" u="none" strike="noStrike" cap="none">
                        <a:latin typeface="Open Sans"/>
                        <a:ea typeface="Open Sans"/>
                        <a:cs typeface="Open Sans"/>
                        <a:sym typeface="Open Sans"/>
                      </a:endParaRPr>
                    </a:p>
                  </a:txBody>
                  <a:tcPr marL="121925" marR="121925" marT="45725" marB="45725"/>
                </a:tc>
                <a:tc>
                  <a:txBody>
                    <a:bodyPr/>
                    <a:lstStyle/>
                    <a:p>
                      <a:pPr marL="0" marR="0" lvl="0" indent="0" algn="l" rtl="0">
                        <a:lnSpc>
                          <a:spcPct val="100000"/>
                        </a:lnSpc>
                        <a:spcBef>
                          <a:spcPts val="0"/>
                        </a:spcBef>
                        <a:spcAft>
                          <a:spcPts val="0"/>
                        </a:spcAft>
                        <a:buClr>
                          <a:srgbClr val="007F44"/>
                        </a:buClr>
                        <a:buSzPts val="1400"/>
                        <a:buFont typeface="Open Sans"/>
                        <a:buNone/>
                      </a:pPr>
                      <a:r>
                        <a:rPr lang="en-US" sz="1400" b="0" u="none" strike="noStrike" cap="none">
                          <a:solidFill>
                            <a:srgbClr val="007F44"/>
                          </a:solidFill>
                          <a:latin typeface="Open Sans"/>
                          <a:ea typeface="Open Sans"/>
                          <a:cs typeface="Open Sans"/>
                          <a:sym typeface="Open Sans"/>
                        </a:rPr>
                        <a:t>+5%</a:t>
                      </a:r>
                      <a:endParaRPr sz="1800" b="0" u="none" strike="noStrike" cap="none">
                        <a:solidFill>
                          <a:srgbClr val="007F44"/>
                        </a:solidFill>
                        <a:latin typeface="Open Sans"/>
                        <a:ea typeface="Open Sans"/>
                        <a:cs typeface="Open Sans"/>
                        <a:sym typeface="Open Sans"/>
                      </a:endParaRPr>
                    </a:p>
                  </a:txBody>
                  <a:tcPr marL="121925" marR="121925" marT="45725" marB="45725"/>
                </a:tc>
                <a:extLst>
                  <a:ext uri="{0D108BD9-81ED-4DB2-BD59-A6C34878D82A}">
                    <a16:rowId xmlns:a16="http://schemas.microsoft.com/office/drawing/2014/main" val="10007"/>
                  </a:ext>
                </a:extLst>
              </a:tr>
              <a:tr h="378375">
                <a:tc>
                  <a:txBody>
                    <a:bodyPr/>
                    <a:lstStyle/>
                    <a:p>
                      <a:pPr marL="0" marR="0" lvl="0" indent="0" algn="r" rtl="0">
                        <a:spcBef>
                          <a:spcPts val="0"/>
                        </a:spcBef>
                        <a:spcAft>
                          <a:spcPts val="0"/>
                        </a:spcAft>
                        <a:buNone/>
                      </a:pPr>
                      <a:endParaRPr sz="1800" u="none" strike="noStrike" cap="none">
                        <a:latin typeface="Open Sans"/>
                        <a:ea typeface="Open Sans"/>
                        <a:cs typeface="Open Sans"/>
                        <a:sym typeface="Open Sans"/>
                      </a:endParaRPr>
                    </a:p>
                  </a:txBody>
                  <a:tcPr marL="121925" marR="121925" marT="45725" marB="45725"/>
                </a:tc>
                <a:tc>
                  <a:txBody>
                    <a:bodyPr/>
                    <a:lstStyle/>
                    <a:p>
                      <a:pPr marL="0" marR="0" lvl="0" indent="0" algn="l" rtl="0">
                        <a:lnSpc>
                          <a:spcPct val="100000"/>
                        </a:lnSpc>
                        <a:spcBef>
                          <a:spcPts val="0"/>
                        </a:spcBef>
                        <a:spcAft>
                          <a:spcPts val="0"/>
                        </a:spcAft>
                        <a:buClr>
                          <a:schemeClr val="dk1"/>
                        </a:buClr>
                        <a:buSzPts val="1800"/>
                        <a:buFont typeface="Arial"/>
                        <a:buNone/>
                      </a:pPr>
                      <a:endParaRPr sz="1800" b="1" u="none" strike="noStrike" cap="none">
                        <a:solidFill>
                          <a:srgbClr val="007F44"/>
                        </a:solidFill>
                        <a:latin typeface="Open Sans"/>
                        <a:ea typeface="Open Sans"/>
                        <a:cs typeface="Open Sans"/>
                        <a:sym typeface="Open Sans"/>
                      </a:endParaRPr>
                    </a:p>
                  </a:txBody>
                  <a:tcPr marL="121925" marR="121925" marT="45725" marB="45725"/>
                </a:tc>
                <a:extLst>
                  <a:ext uri="{0D108BD9-81ED-4DB2-BD59-A6C34878D82A}">
                    <a16:rowId xmlns:a16="http://schemas.microsoft.com/office/drawing/2014/main" val="10008"/>
                  </a:ext>
                </a:extLst>
              </a:tr>
              <a:tr h="315300">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a:solidFill>
                            <a:srgbClr val="000000"/>
                          </a:solidFill>
                          <a:latin typeface="Open Sans"/>
                          <a:ea typeface="Open Sans"/>
                          <a:cs typeface="Open Sans"/>
                          <a:sym typeface="Open Sans"/>
                        </a:rPr>
                        <a:t>3</a:t>
                      </a:r>
                      <a:r>
                        <a:rPr lang="en-US" sz="1400" b="1" u="none" strike="noStrike" cap="none" baseline="30000">
                          <a:solidFill>
                            <a:srgbClr val="000000"/>
                          </a:solidFill>
                          <a:latin typeface="Open Sans"/>
                          <a:ea typeface="Open Sans"/>
                          <a:cs typeface="Open Sans"/>
                          <a:sym typeface="Open Sans"/>
                        </a:rPr>
                        <a:t>rd</a:t>
                      </a:r>
                      <a:r>
                        <a:rPr lang="en-US" sz="1400" b="1" u="none" strike="noStrike" cap="none">
                          <a:solidFill>
                            <a:srgbClr val="000000"/>
                          </a:solidFill>
                          <a:latin typeface="Open Sans"/>
                          <a:ea typeface="Open Sans"/>
                          <a:cs typeface="Open Sans"/>
                          <a:sym typeface="Open Sans"/>
                        </a:rPr>
                        <a:t>-party virtual course teachers</a:t>
                      </a:r>
                      <a:endParaRPr sz="1400" b="1" i="0" u="none" strike="noStrike" cap="none">
                        <a:solidFill>
                          <a:srgbClr val="000000"/>
                        </a:solidFill>
                        <a:latin typeface="Open Sans"/>
                        <a:ea typeface="Open Sans"/>
                        <a:cs typeface="Open Sans"/>
                        <a:sym typeface="Open Sans"/>
                      </a:endParaRPr>
                    </a:p>
                  </a:txBody>
                  <a:tcPr marL="121925" marR="121925" marT="45725" marB="45725"/>
                </a:tc>
                <a:tc>
                  <a:txBody>
                    <a:bodyPr/>
                    <a:lstStyle/>
                    <a:p>
                      <a:pPr marL="0" marR="0" lvl="0" indent="0" algn="l" rtl="0">
                        <a:lnSpc>
                          <a:spcPct val="100000"/>
                        </a:lnSpc>
                        <a:spcBef>
                          <a:spcPts val="0"/>
                        </a:spcBef>
                        <a:spcAft>
                          <a:spcPts val="0"/>
                        </a:spcAft>
                        <a:buClr>
                          <a:srgbClr val="007F44"/>
                        </a:buClr>
                        <a:buSzPts val="1400"/>
                        <a:buFont typeface="Open Sans"/>
                        <a:buNone/>
                      </a:pPr>
                      <a:r>
                        <a:rPr lang="en-US" sz="1400" b="1" u="none" strike="noStrike" cap="none">
                          <a:solidFill>
                            <a:srgbClr val="007F44"/>
                          </a:solidFill>
                          <a:latin typeface="Open Sans"/>
                          <a:ea typeface="Open Sans"/>
                          <a:cs typeface="Open Sans"/>
                          <a:sym typeface="Open Sans"/>
                        </a:rPr>
                        <a:t>+60%</a:t>
                      </a:r>
                      <a:endParaRPr sz="1400" b="1" i="0" u="none" strike="noStrike" cap="none">
                        <a:solidFill>
                          <a:srgbClr val="007F44"/>
                        </a:solidFill>
                        <a:latin typeface="Open Sans"/>
                        <a:ea typeface="Open Sans"/>
                        <a:cs typeface="Open Sans"/>
                        <a:sym typeface="Open Sans"/>
                      </a:endParaRPr>
                    </a:p>
                  </a:txBody>
                  <a:tcPr marL="121925" marR="121925" marT="45725" marB="45725"/>
                </a:tc>
                <a:extLst>
                  <a:ext uri="{0D108BD9-81ED-4DB2-BD59-A6C34878D82A}">
                    <a16:rowId xmlns:a16="http://schemas.microsoft.com/office/drawing/2014/main" val="10009"/>
                  </a:ext>
                </a:extLst>
              </a:tr>
              <a:tr h="315300">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a:solidFill>
                            <a:srgbClr val="000000"/>
                          </a:solidFill>
                          <a:latin typeface="Open Sans"/>
                          <a:ea typeface="Open Sans"/>
                          <a:cs typeface="Open Sans"/>
                          <a:sym typeface="Open Sans"/>
                        </a:rPr>
                        <a:t>Average number of districts per 3</a:t>
                      </a:r>
                      <a:r>
                        <a:rPr lang="en-US" sz="1400" b="0" u="none" strike="noStrike" cap="none" baseline="30000">
                          <a:solidFill>
                            <a:srgbClr val="000000"/>
                          </a:solidFill>
                          <a:latin typeface="Open Sans"/>
                          <a:ea typeface="Open Sans"/>
                          <a:cs typeface="Open Sans"/>
                          <a:sym typeface="Open Sans"/>
                        </a:rPr>
                        <a:t>rd</a:t>
                      </a:r>
                      <a:r>
                        <a:rPr lang="en-US" sz="1400" b="0" u="none" strike="noStrike" cap="none">
                          <a:solidFill>
                            <a:srgbClr val="000000"/>
                          </a:solidFill>
                          <a:latin typeface="Open Sans"/>
                          <a:ea typeface="Open Sans"/>
                          <a:cs typeface="Open Sans"/>
                          <a:sym typeface="Open Sans"/>
                        </a:rPr>
                        <a:t>-party virtual teacher</a:t>
                      </a:r>
                      <a:endParaRPr sz="1400" b="0" i="0" u="none" strike="noStrike" cap="none">
                        <a:solidFill>
                          <a:srgbClr val="000000"/>
                        </a:solidFill>
                        <a:latin typeface="Open Sans"/>
                        <a:ea typeface="Open Sans"/>
                        <a:cs typeface="Open Sans"/>
                        <a:sym typeface="Open Sans"/>
                      </a:endParaRPr>
                    </a:p>
                  </a:txBody>
                  <a:tcPr marL="121925" marR="121925" marT="45725" marB="45725"/>
                </a:tc>
                <a:tc>
                  <a:txBody>
                    <a:bodyPr/>
                    <a:lstStyle/>
                    <a:p>
                      <a:pPr marL="0" marR="0" lvl="0" indent="0" algn="l" rtl="0">
                        <a:lnSpc>
                          <a:spcPct val="100000"/>
                        </a:lnSpc>
                        <a:spcBef>
                          <a:spcPts val="0"/>
                        </a:spcBef>
                        <a:spcAft>
                          <a:spcPts val="0"/>
                        </a:spcAft>
                        <a:buClr>
                          <a:srgbClr val="007F44"/>
                        </a:buClr>
                        <a:buSzPts val="1400"/>
                        <a:buFont typeface="Open Sans"/>
                        <a:buNone/>
                      </a:pPr>
                      <a:r>
                        <a:rPr lang="en-US" sz="1400" b="0" u="none" strike="noStrike" cap="none">
                          <a:solidFill>
                            <a:srgbClr val="007F44"/>
                          </a:solidFill>
                          <a:latin typeface="Open Sans"/>
                          <a:ea typeface="Open Sans"/>
                          <a:cs typeface="Open Sans"/>
                          <a:sym typeface="Open Sans"/>
                        </a:rPr>
                        <a:t>+53%</a:t>
                      </a:r>
                      <a:endParaRPr sz="1400" b="0" i="0" u="none" strike="noStrike" cap="none">
                        <a:solidFill>
                          <a:srgbClr val="007F44"/>
                        </a:solidFill>
                        <a:latin typeface="Open Sans"/>
                        <a:ea typeface="Open Sans"/>
                        <a:cs typeface="Open Sans"/>
                        <a:sym typeface="Open Sans"/>
                      </a:endParaRPr>
                    </a:p>
                  </a:txBody>
                  <a:tcPr marL="121925" marR="121925" marT="45725" marB="45725"/>
                </a:tc>
                <a:extLst>
                  <a:ext uri="{0D108BD9-81ED-4DB2-BD59-A6C34878D82A}">
                    <a16:rowId xmlns:a16="http://schemas.microsoft.com/office/drawing/2014/main" val="10010"/>
                  </a:ext>
                </a:extLst>
              </a:tr>
            </a:tbl>
          </a:graphicData>
        </a:graphic>
      </p:graphicFrame>
      <p:sp>
        <p:nvSpPr>
          <p:cNvPr id="632" name="Google Shape;632;p80"/>
          <p:cNvSpPr/>
          <p:nvPr/>
        </p:nvSpPr>
        <p:spPr>
          <a:xfrm>
            <a:off x="8719931" y="0"/>
            <a:ext cx="3114205" cy="6857999"/>
          </a:xfrm>
          <a:prstGeom prst="rect">
            <a:avLst/>
          </a:prstGeom>
          <a:solidFill>
            <a:srgbClr val="007F44">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33" name="Google Shape;633;p80"/>
          <p:cNvSpPr txBox="1"/>
          <p:nvPr/>
        </p:nvSpPr>
        <p:spPr>
          <a:xfrm>
            <a:off x="9002772" y="1520093"/>
            <a:ext cx="2548521"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Open Sans"/>
                <a:ea typeface="Open Sans"/>
                <a:cs typeface="Open Sans"/>
                <a:sym typeface="Open Sans"/>
              </a:rPr>
              <a:t>Multi-site and 3</a:t>
            </a:r>
            <a:r>
              <a:rPr lang="en-US" sz="1400" baseline="30000">
                <a:solidFill>
                  <a:schemeClr val="dk1"/>
                </a:solidFill>
                <a:latin typeface="Open Sans"/>
                <a:ea typeface="Open Sans"/>
                <a:cs typeface="Open Sans"/>
                <a:sym typeface="Open Sans"/>
              </a:rPr>
              <a:t>rd</a:t>
            </a:r>
            <a:r>
              <a:rPr lang="en-US" sz="1400">
                <a:solidFill>
                  <a:schemeClr val="dk1"/>
                </a:solidFill>
                <a:latin typeface="Open Sans"/>
                <a:ea typeface="Open Sans"/>
                <a:cs typeface="Open Sans"/>
                <a:sym typeface="Open Sans"/>
              </a:rPr>
              <a:t>-party virtual teachers are most prevalent in rural districts.</a:t>
            </a:r>
            <a:endParaRPr/>
          </a:p>
          <a:p>
            <a:pPr marL="0" marR="0" lvl="0" indent="0" algn="l" rtl="0">
              <a:spcBef>
                <a:spcPts val="0"/>
              </a:spcBef>
              <a:spcAft>
                <a:spcPts val="0"/>
              </a:spcAft>
              <a:buNone/>
            </a:pPr>
            <a:endParaRPr sz="14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400">
                <a:solidFill>
                  <a:schemeClr val="dk1"/>
                </a:solidFill>
                <a:latin typeface="Open Sans"/>
                <a:ea typeface="Open Sans"/>
                <a:cs typeface="Open Sans"/>
                <a:sym typeface="Open Sans"/>
              </a:rPr>
              <a:t>Multi-school teachers tend to be experienced, veteran teachers whereas multi-district teachers tend to be early in their careers.</a:t>
            </a:r>
            <a:endParaRPr/>
          </a:p>
          <a:p>
            <a:pPr marL="0" marR="0" lvl="0" indent="0" algn="l" rtl="0">
              <a:spcBef>
                <a:spcPts val="0"/>
              </a:spcBef>
              <a:spcAft>
                <a:spcPts val="0"/>
              </a:spcAft>
              <a:buNone/>
            </a:pPr>
            <a:endParaRPr sz="14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400">
                <a:solidFill>
                  <a:schemeClr val="dk1"/>
                </a:solidFill>
                <a:latin typeface="Open Sans"/>
                <a:ea typeface="Open Sans"/>
                <a:cs typeface="Open Sans"/>
                <a:sym typeface="Open Sans"/>
              </a:rPr>
              <a:t>Art, music, and world language teachers frequently travel between multiple schools.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81"/>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sp>
        <p:nvSpPr>
          <p:cNvPr id="640" name="Google Shape;640;p81"/>
          <p:cNvSpPr txBox="1">
            <a:spLocks noGrp="1"/>
          </p:cNvSpPr>
          <p:nvPr>
            <p:ph type="title"/>
          </p:nvPr>
        </p:nvSpPr>
        <p:spPr>
          <a:xfrm>
            <a:off x="597347" y="294399"/>
            <a:ext cx="7310520" cy="4540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C0C0C"/>
              </a:buClr>
              <a:buSzPts val="2600"/>
              <a:buFont typeface="Open Sans ExtraBold"/>
              <a:buNone/>
            </a:pPr>
            <a:r>
              <a:rPr lang="en-US" sz="2600">
                <a:solidFill>
                  <a:srgbClr val="0C0C0C"/>
                </a:solidFill>
                <a:latin typeface="Open Sans ExtraBold"/>
                <a:ea typeface="Open Sans ExtraBold"/>
                <a:cs typeface="Open Sans ExtraBold"/>
                <a:sym typeface="Open Sans ExtraBold"/>
              </a:rPr>
              <a:t>Teacher Vacancies</a:t>
            </a:r>
            <a:endParaRPr/>
          </a:p>
        </p:txBody>
      </p:sp>
      <p:sp>
        <p:nvSpPr>
          <p:cNvPr id="641" name="Google Shape;641;p81"/>
          <p:cNvSpPr txBox="1">
            <a:spLocks noGrp="1"/>
          </p:cNvSpPr>
          <p:nvPr>
            <p:ph type="body" idx="1"/>
          </p:nvPr>
        </p:nvSpPr>
        <p:spPr>
          <a:xfrm>
            <a:off x="0" y="1485701"/>
            <a:ext cx="7907867" cy="811881"/>
          </a:xfrm>
          <a:prstGeom prst="rect">
            <a:avLst/>
          </a:prstGeom>
          <a:solidFill>
            <a:srgbClr val="007F44"/>
          </a:solidFill>
          <a:ln>
            <a:noFill/>
          </a:ln>
        </p:spPr>
        <p:txBody>
          <a:bodyPr spcFirstLastPara="1" wrap="square" lIns="91425" tIns="45700" rIns="91425" bIns="45700" anchor="ctr" anchorCtr="0">
            <a:noAutofit/>
          </a:bodyPr>
          <a:lstStyle/>
          <a:p>
            <a:pPr marL="228600" marR="0" lvl="0" indent="0" algn="l" rtl="0">
              <a:lnSpc>
                <a:spcPct val="108000"/>
              </a:lnSpc>
              <a:spcBef>
                <a:spcPts val="0"/>
              </a:spcBef>
              <a:spcAft>
                <a:spcPts val="0"/>
              </a:spcAft>
              <a:buClr>
                <a:schemeClr val="lt1"/>
              </a:buClr>
              <a:buSzPts val="1600"/>
              <a:buFont typeface="Arial"/>
              <a:buNone/>
            </a:pPr>
            <a:r>
              <a:rPr lang="en-US" sz="1600" b="1" i="0" u="none" strike="noStrike" cap="none">
                <a:solidFill>
                  <a:schemeClr val="lt1"/>
                </a:solidFill>
                <a:latin typeface="Open Sans"/>
                <a:ea typeface="Open Sans"/>
                <a:cs typeface="Open Sans"/>
                <a:sym typeface="Open Sans"/>
              </a:rPr>
              <a:t>Percent of teachers who are not certified and/or not appropriately endorsed for their teaching assignment</a:t>
            </a:r>
            <a:endParaRPr/>
          </a:p>
        </p:txBody>
      </p:sp>
      <p:sp>
        <p:nvSpPr>
          <p:cNvPr id="642" name="Google Shape;642;p81"/>
          <p:cNvSpPr txBox="1"/>
          <p:nvPr/>
        </p:nvSpPr>
        <p:spPr>
          <a:xfrm>
            <a:off x="597347" y="691408"/>
            <a:ext cx="10517037" cy="6320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F44"/>
              </a:buClr>
              <a:buSzPts val="1600"/>
              <a:buFont typeface="Arial"/>
              <a:buNone/>
            </a:pPr>
            <a:r>
              <a:rPr lang="en-US" sz="1600" b="1">
                <a:solidFill>
                  <a:srgbClr val="007F44"/>
                </a:solidFill>
                <a:latin typeface="Open Sans"/>
                <a:ea typeface="Open Sans"/>
                <a:cs typeface="Open Sans"/>
                <a:sym typeface="Open Sans"/>
              </a:rPr>
              <a:t>Districts are relying more on under-credentialed </a:t>
            </a:r>
            <a:br>
              <a:rPr lang="en-US" sz="1600" b="1">
                <a:solidFill>
                  <a:srgbClr val="007F44"/>
                </a:solidFill>
                <a:latin typeface="Open Sans"/>
                <a:ea typeface="Open Sans"/>
                <a:cs typeface="Open Sans"/>
                <a:sym typeface="Open Sans"/>
              </a:rPr>
            </a:br>
            <a:r>
              <a:rPr lang="en-US" sz="1600" b="1">
                <a:solidFill>
                  <a:srgbClr val="007F44"/>
                </a:solidFill>
                <a:latin typeface="Open Sans"/>
                <a:ea typeface="Open Sans"/>
                <a:cs typeface="Open Sans"/>
                <a:sym typeface="Open Sans"/>
              </a:rPr>
              <a:t>teachers to meet their staffing needs.</a:t>
            </a:r>
            <a:endParaRPr/>
          </a:p>
        </p:txBody>
      </p:sp>
      <p:sp>
        <p:nvSpPr>
          <p:cNvPr id="643" name="Google Shape;643;p81"/>
          <p:cNvSpPr/>
          <p:nvPr/>
        </p:nvSpPr>
        <p:spPr>
          <a:xfrm>
            <a:off x="8895008" y="0"/>
            <a:ext cx="2939128" cy="6857999"/>
          </a:xfrm>
          <a:prstGeom prst="rect">
            <a:avLst/>
          </a:prstGeom>
          <a:solidFill>
            <a:srgbClr val="007F44">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44" name="Google Shape;644;p81"/>
          <p:cNvSpPr txBox="1"/>
          <p:nvPr/>
        </p:nvSpPr>
        <p:spPr>
          <a:xfrm>
            <a:off x="9109753" y="1083799"/>
            <a:ext cx="2498599" cy="57861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Open Sans"/>
                <a:ea typeface="Open Sans"/>
                <a:cs typeface="Open Sans"/>
                <a:sym typeface="Open Sans"/>
              </a:rPr>
              <a:t>Increases in temporary credentials issued from </a:t>
            </a:r>
            <a:br>
              <a:rPr lang="en-US" sz="1600" b="1">
                <a:solidFill>
                  <a:schemeClr val="dk1"/>
                </a:solidFill>
                <a:latin typeface="Open Sans"/>
                <a:ea typeface="Open Sans"/>
                <a:cs typeface="Open Sans"/>
                <a:sym typeface="Open Sans"/>
              </a:rPr>
            </a:br>
            <a:r>
              <a:rPr lang="en-US" sz="1600" b="1">
                <a:solidFill>
                  <a:schemeClr val="dk1"/>
                </a:solidFill>
                <a:latin typeface="Open Sans"/>
                <a:ea typeface="Open Sans"/>
                <a:cs typeface="Open Sans"/>
                <a:sym typeface="Open Sans"/>
              </a:rPr>
              <a:t>2018-19 to </a:t>
            </a:r>
            <a:br>
              <a:rPr lang="en-US" sz="1600" b="1">
                <a:solidFill>
                  <a:schemeClr val="dk1"/>
                </a:solidFill>
                <a:latin typeface="Open Sans"/>
                <a:ea typeface="Open Sans"/>
                <a:cs typeface="Open Sans"/>
                <a:sym typeface="Open Sans"/>
              </a:rPr>
            </a:br>
            <a:r>
              <a:rPr lang="en-US" sz="1600" b="1">
                <a:solidFill>
                  <a:schemeClr val="dk1"/>
                </a:solidFill>
                <a:latin typeface="Open Sans"/>
                <a:ea typeface="Open Sans"/>
                <a:cs typeface="Open Sans"/>
                <a:sym typeface="Open Sans"/>
              </a:rPr>
              <a:t>2021-22: </a:t>
            </a:r>
            <a:endParaRPr/>
          </a:p>
          <a:p>
            <a:pPr marL="0" marR="0" lvl="0" indent="0" algn="l" rtl="0">
              <a:spcBef>
                <a:spcPts val="1200"/>
              </a:spcBef>
              <a:spcAft>
                <a:spcPts val="0"/>
              </a:spcAft>
              <a:buNone/>
            </a:pPr>
            <a:r>
              <a:rPr lang="en-US" sz="1400">
                <a:solidFill>
                  <a:schemeClr val="dk1"/>
                </a:solidFill>
                <a:latin typeface="Open Sans"/>
                <a:ea typeface="Open Sans"/>
                <a:cs typeface="Open Sans"/>
                <a:sym typeface="Open Sans"/>
              </a:rPr>
              <a:t>Full-year substitute teaching permits: </a:t>
            </a:r>
            <a:r>
              <a:rPr lang="en-US" sz="1400" b="1">
                <a:solidFill>
                  <a:srgbClr val="007F44"/>
                </a:solidFill>
                <a:latin typeface="Open Sans"/>
                <a:ea typeface="Open Sans"/>
                <a:cs typeface="Open Sans"/>
                <a:sym typeface="Open Sans"/>
              </a:rPr>
              <a:t>+141%</a:t>
            </a:r>
            <a:endParaRPr/>
          </a:p>
          <a:p>
            <a:pPr marL="0" marR="0" lvl="0" indent="0" algn="l" rtl="0">
              <a:spcBef>
                <a:spcPts val="1200"/>
              </a:spcBef>
              <a:spcAft>
                <a:spcPts val="0"/>
              </a:spcAft>
              <a:buNone/>
            </a:pPr>
            <a:r>
              <a:rPr lang="en-US" sz="1400">
                <a:solidFill>
                  <a:schemeClr val="dk1"/>
                </a:solidFill>
                <a:latin typeface="Open Sans"/>
                <a:ea typeface="Open Sans"/>
                <a:cs typeface="Open Sans"/>
                <a:sym typeface="Open Sans"/>
              </a:rPr>
              <a:t>Extended daily substitute teaching permits: </a:t>
            </a:r>
            <a:r>
              <a:rPr lang="en-US" sz="1400" b="1">
                <a:solidFill>
                  <a:srgbClr val="007F44"/>
                </a:solidFill>
                <a:latin typeface="Open Sans"/>
                <a:ea typeface="Open Sans"/>
                <a:cs typeface="Open Sans"/>
                <a:sym typeface="Open Sans"/>
              </a:rPr>
              <a:t>+51%</a:t>
            </a:r>
            <a:endParaRPr/>
          </a:p>
          <a:p>
            <a:pPr marL="0" marR="0" lvl="0" indent="0" algn="l" rtl="0">
              <a:spcBef>
                <a:spcPts val="1200"/>
              </a:spcBef>
              <a:spcAft>
                <a:spcPts val="0"/>
              </a:spcAft>
              <a:buNone/>
            </a:pPr>
            <a:endParaRPr sz="1400" b="1">
              <a:solidFill>
                <a:srgbClr val="007F44"/>
              </a:solidFill>
              <a:latin typeface="Open Sans"/>
              <a:ea typeface="Open Sans"/>
              <a:cs typeface="Open Sans"/>
              <a:sym typeface="Open Sans"/>
            </a:endParaRPr>
          </a:p>
          <a:p>
            <a:pPr marL="0" marR="0" lvl="0" indent="0" algn="l" rtl="0">
              <a:spcBef>
                <a:spcPts val="1200"/>
              </a:spcBef>
              <a:spcAft>
                <a:spcPts val="0"/>
              </a:spcAft>
              <a:buNone/>
            </a:pPr>
            <a:endParaRPr sz="1400" b="1">
              <a:solidFill>
                <a:srgbClr val="007F44"/>
              </a:solidFill>
              <a:latin typeface="Open Sans"/>
              <a:ea typeface="Open Sans"/>
              <a:cs typeface="Open Sans"/>
              <a:sym typeface="Open Sans"/>
            </a:endParaRPr>
          </a:p>
          <a:p>
            <a:pPr marL="0" marR="0" lvl="0" indent="0" algn="l" rtl="0">
              <a:spcBef>
                <a:spcPts val="1200"/>
              </a:spcBef>
              <a:spcAft>
                <a:spcPts val="0"/>
              </a:spcAft>
              <a:buNone/>
            </a:pPr>
            <a:r>
              <a:rPr lang="en-US" sz="1400" b="1">
                <a:solidFill>
                  <a:schemeClr val="dk1"/>
                </a:solidFill>
                <a:latin typeface="Open Sans"/>
                <a:ea typeface="Open Sans"/>
                <a:cs typeface="Open Sans"/>
                <a:sym typeface="Open Sans"/>
              </a:rPr>
              <a:t>Science</a:t>
            </a:r>
            <a:r>
              <a:rPr lang="en-US" sz="1400">
                <a:solidFill>
                  <a:schemeClr val="dk1"/>
                </a:solidFill>
                <a:latin typeface="Open Sans"/>
                <a:ea typeface="Open Sans"/>
                <a:cs typeface="Open Sans"/>
                <a:sym typeface="Open Sans"/>
              </a:rPr>
              <a:t> teachers, and in some areas of the state, </a:t>
            </a:r>
            <a:r>
              <a:rPr lang="en-US" sz="1400" b="1">
                <a:solidFill>
                  <a:schemeClr val="dk1"/>
                </a:solidFill>
                <a:latin typeface="Open Sans"/>
                <a:ea typeface="Open Sans"/>
                <a:cs typeface="Open Sans"/>
                <a:sym typeface="Open Sans"/>
              </a:rPr>
              <a:t>ELA</a:t>
            </a:r>
            <a:r>
              <a:rPr lang="en-US" sz="1400">
                <a:solidFill>
                  <a:schemeClr val="dk1"/>
                </a:solidFill>
                <a:latin typeface="Open Sans"/>
                <a:ea typeface="Open Sans"/>
                <a:cs typeface="Open Sans"/>
                <a:sym typeface="Open Sans"/>
              </a:rPr>
              <a:t> and </a:t>
            </a:r>
            <a:r>
              <a:rPr lang="en-US" sz="1400" b="1">
                <a:solidFill>
                  <a:schemeClr val="dk1"/>
                </a:solidFill>
                <a:latin typeface="Open Sans"/>
                <a:ea typeface="Open Sans"/>
                <a:cs typeface="Open Sans"/>
                <a:sym typeface="Open Sans"/>
              </a:rPr>
              <a:t>special education </a:t>
            </a:r>
            <a:r>
              <a:rPr lang="en-US" sz="1400">
                <a:solidFill>
                  <a:schemeClr val="dk1"/>
                </a:solidFill>
                <a:latin typeface="Open Sans"/>
                <a:ea typeface="Open Sans"/>
                <a:cs typeface="Open Sans"/>
                <a:sym typeface="Open Sans"/>
              </a:rPr>
              <a:t>teachers are the most likely to be under-credentialed.</a:t>
            </a:r>
            <a:endParaRPr sz="1400">
              <a:solidFill>
                <a:schemeClr val="dk1"/>
              </a:solidFill>
              <a:latin typeface="Open Sans"/>
              <a:ea typeface="Open Sans"/>
              <a:cs typeface="Open Sans"/>
              <a:sym typeface="Open Sans"/>
            </a:endParaRPr>
          </a:p>
        </p:txBody>
      </p:sp>
      <p:pic>
        <p:nvPicPr>
          <p:cNvPr id="645" name="Google Shape;645;p81" descr="Map&#10;&#10;Description automatically generated"/>
          <p:cNvPicPr preferRelativeResize="0"/>
          <p:nvPr/>
        </p:nvPicPr>
        <p:blipFill rotWithShape="1">
          <a:blip r:embed="rId3">
            <a:alphaModFix/>
          </a:blip>
          <a:srcRect l="1179"/>
          <a:stretch/>
        </p:blipFill>
        <p:spPr>
          <a:xfrm>
            <a:off x="455053" y="2492060"/>
            <a:ext cx="8144767" cy="4177898"/>
          </a:xfrm>
          <a:prstGeom prst="rect">
            <a:avLst/>
          </a:prstGeom>
          <a:noFill/>
          <a:ln>
            <a:noFill/>
          </a:ln>
        </p:spPr>
      </p:pic>
      <p:pic>
        <p:nvPicPr>
          <p:cNvPr id="646" name="Google Shape;646;p81" descr="Map&#10;&#10;Description automatically generated"/>
          <p:cNvPicPr preferRelativeResize="0"/>
          <p:nvPr/>
        </p:nvPicPr>
        <p:blipFill rotWithShape="1">
          <a:blip r:embed="rId3">
            <a:alphaModFix/>
          </a:blip>
          <a:srcRect l="1179" t="74063" r="81285" b="1643"/>
          <a:stretch/>
        </p:blipFill>
        <p:spPr>
          <a:xfrm>
            <a:off x="455053" y="4412218"/>
            <a:ext cx="1445296" cy="1014931"/>
          </a:xfrm>
          <a:prstGeom prst="rect">
            <a:avLst/>
          </a:prstGeom>
          <a:noFill/>
          <a:ln>
            <a:noFill/>
          </a:ln>
        </p:spPr>
      </p:pic>
      <p:sp>
        <p:nvSpPr>
          <p:cNvPr id="647" name="Google Shape;647;p81"/>
          <p:cNvSpPr/>
          <p:nvPr/>
        </p:nvSpPr>
        <p:spPr>
          <a:xfrm>
            <a:off x="357864" y="5589431"/>
            <a:ext cx="1542485" cy="10483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48" name="Google Shape;648;p81"/>
          <p:cNvPicPr preferRelativeResize="0"/>
          <p:nvPr/>
        </p:nvPicPr>
        <p:blipFill rotWithShape="1">
          <a:blip r:embed="rId4">
            <a:alphaModFix/>
          </a:blip>
          <a:srcRect/>
          <a:stretch/>
        </p:blipFill>
        <p:spPr>
          <a:xfrm>
            <a:off x="456163" y="5943252"/>
            <a:ext cx="835889" cy="8358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82"/>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sp>
        <p:nvSpPr>
          <p:cNvPr id="655" name="Google Shape;655;p82"/>
          <p:cNvSpPr txBox="1">
            <a:spLocks noGrp="1"/>
          </p:cNvSpPr>
          <p:nvPr>
            <p:ph type="body" idx="2"/>
          </p:nvPr>
        </p:nvSpPr>
        <p:spPr>
          <a:xfrm>
            <a:off x="721725" y="2876473"/>
            <a:ext cx="9999284" cy="180499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F44"/>
              </a:buClr>
              <a:buSzPts val="3600"/>
              <a:buNone/>
            </a:pPr>
            <a:r>
              <a:rPr lang="en-US" sz="3600">
                <a:solidFill>
                  <a:srgbClr val="007F44"/>
                </a:solidFill>
                <a:latin typeface="Open Sans ExtraBold"/>
                <a:ea typeface="Open Sans ExtraBold"/>
                <a:cs typeface="Open Sans ExtraBold"/>
                <a:sym typeface="Open Sans ExtraBold"/>
              </a:rPr>
              <a:t>Results:</a:t>
            </a:r>
            <a:br>
              <a:rPr lang="en-US" sz="3600">
                <a:solidFill>
                  <a:srgbClr val="007F44"/>
                </a:solidFill>
                <a:latin typeface="Open Sans ExtraBold"/>
                <a:ea typeface="Open Sans ExtraBold"/>
                <a:cs typeface="Open Sans ExtraBold"/>
                <a:sym typeface="Open Sans ExtraBold"/>
              </a:rPr>
            </a:br>
            <a:r>
              <a:rPr lang="en-US" sz="3600">
                <a:latin typeface="Open Sans ExtraBold"/>
                <a:ea typeface="Open Sans ExtraBold"/>
                <a:cs typeface="Open Sans ExtraBold"/>
                <a:sym typeface="Open Sans ExtraBold"/>
              </a:rPr>
              <a:t>Retention, Mobility, </a:t>
            </a:r>
            <a:br>
              <a:rPr lang="en-US" sz="3600">
                <a:latin typeface="Open Sans ExtraBold"/>
                <a:ea typeface="Open Sans ExtraBold"/>
                <a:cs typeface="Open Sans ExtraBold"/>
                <a:sym typeface="Open Sans ExtraBold"/>
              </a:rPr>
            </a:br>
            <a:r>
              <a:rPr lang="en-US" sz="3600">
                <a:latin typeface="Open Sans ExtraBold"/>
                <a:ea typeface="Open Sans ExtraBold"/>
                <a:cs typeface="Open Sans ExtraBold"/>
                <a:sym typeface="Open Sans ExtraBold"/>
              </a:rPr>
              <a:t>and Attrition</a:t>
            </a:r>
            <a:endParaRPr/>
          </a:p>
          <a:p>
            <a:pPr marL="0" lvl="0" indent="0" algn="l" rtl="0">
              <a:lnSpc>
                <a:spcPct val="100000"/>
              </a:lnSpc>
              <a:spcBef>
                <a:spcPts val="1800"/>
              </a:spcBef>
              <a:spcAft>
                <a:spcPts val="0"/>
              </a:spcAft>
              <a:buClr>
                <a:schemeClr val="dk1"/>
              </a:buClr>
              <a:buSzPts val="3600"/>
              <a:buNone/>
            </a:pPr>
            <a:endParaRPr sz="3600">
              <a:latin typeface="Open Sans ExtraBold"/>
              <a:ea typeface="Open Sans ExtraBold"/>
              <a:cs typeface="Open Sans ExtraBold"/>
              <a:sym typeface="Open Sans ExtraBold"/>
            </a:endParaRPr>
          </a:p>
        </p:txBody>
      </p:sp>
      <p:sp>
        <p:nvSpPr>
          <p:cNvPr id="656" name="Google Shape;656;p82"/>
          <p:cNvSpPr/>
          <p:nvPr/>
        </p:nvSpPr>
        <p:spPr>
          <a:xfrm>
            <a:off x="0" y="2876473"/>
            <a:ext cx="423695" cy="1451688"/>
          </a:xfrm>
          <a:prstGeom prst="rect">
            <a:avLst/>
          </a:prstGeom>
          <a:solidFill>
            <a:srgbClr val="007F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83"/>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a:p>
        </p:txBody>
      </p:sp>
      <p:sp>
        <p:nvSpPr>
          <p:cNvPr id="663" name="Google Shape;663;p83"/>
          <p:cNvSpPr txBox="1">
            <a:spLocks noGrp="1"/>
          </p:cNvSpPr>
          <p:nvPr>
            <p:ph type="title"/>
          </p:nvPr>
        </p:nvSpPr>
        <p:spPr>
          <a:xfrm>
            <a:off x="597347" y="294399"/>
            <a:ext cx="8915848" cy="454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2600"/>
              <a:buFont typeface="Open Sans ExtraBold"/>
              <a:buNone/>
            </a:pPr>
            <a:r>
              <a:rPr lang="en-US" sz="2600">
                <a:solidFill>
                  <a:srgbClr val="0C0C0C"/>
                </a:solidFill>
                <a:latin typeface="Open Sans ExtraBold"/>
                <a:ea typeface="Open Sans ExtraBold"/>
                <a:cs typeface="Open Sans ExtraBold"/>
                <a:sym typeface="Open Sans ExtraBold"/>
              </a:rPr>
              <a:t>Retention, Mobility, and Attrition</a:t>
            </a:r>
            <a:endParaRPr/>
          </a:p>
        </p:txBody>
      </p:sp>
      <p:sp>
        <p:nvSpPr>
          <p:cNvPr id="664" name="Google Shape;664;p83"/>
          <p:cNvSpPr txBox="1">
            <a:spLocks noGrp="1"/>
          </p:cNvSpPr>
          <p:nvPr>
            <p:ph type="body" idx="1"/>
          </p:nvPr>
        </p:nvSpPr>
        <p:spPr>
          <a:xfrm>
            <a:off x="0" y="1347419"/>
            <a:ext cx="9169757" cy="373009"/>
          </a:xfrm>
          <a:prstGeom prst="rect">
            <a:avLst/>
          </a:prstGeom>
          <a:solidFill>
            <a:srgbClr val="007F44"/>
          </a:solidFill>
          <a:ln>
            <a:noFill/>
          </a:ln>
        </p:spPr>
        <p:txBody>
          <a:bodyPr spcFirstLastPara="1" wrap="square" lIns="91425" tIns="45700" rIns="91425" bIns="45700" anchor="ctr" anchorCtr="0">
            <a:noAutofit/>
          </a:bodyPr>
          <a:lstStyle/>
          <a:p>
            <a:pPr marL="228600" marR="0" lvl="0" indent="0" algn="l" rtl="0">
              <a:lnSpc>
                <a:spcPct val="108000"/>
              </a:lnSpc>
              <a:spcBef>
                <a:spcPts val="0"/>
              </a:spcBef>
              <a:spcAft>
                <a:spcPts val="0"/>
              </a:spcAft>
              <a:buClr>
                <a:schemeClr val="lt1"/>
              </a:buClr>
              <a:buSzPts val="1600"/>
              <a:buFont typeface="Arial"/>
              <a:buNone/>
            </a:pPr>
            <a:r>
              <a:rPr lang="en-US" sz="1600" b="1" i="0" u="none" strike="noStrike" cap="none">
                <a:solidFill>
                  <a:schemeClr val="lt1"/>
                </a:solidFill>
                <a:latin typeface="Open Sans"/>
                <a:ea typeface="Open Sans"/>
                <a:cs typeface="Open Sans"/>
                <a:sym typeface="Open Sans"/>
              </a:rPr>
              <a:t>Entry into and exits From the teaching profession (fall-to-fall)</a:t>
            </a:r>
            <a:endParaRPr/>
          </a:p>
        </p:txBody>
      </p:sp>
      <p:sp>
        <p:nvSpPr>
          <p:cNvPr id="665" name="Google Shape;665;p83"/>
          <p:cNvSpPr txBox="1"/>
          <p:nvPr/>
        </p:nvSpPr>
        <p:spPr>
          <a:xfrm>
            <a:off x="597347" y="691408"/>
            <a:ext cx="10517037" cy="6320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F44"/>
              </a:buClr>
              <a:buSzPts val="1600"/>
              <a:buFont typeface="Arial"/>
              <a:buNone/>
            </a:pPr>
            <a:r>
              <a:rPr lang="en-US" sz="1600" b="1">
                <a:solidFill>
                  <a:srgbClr val="007F44"/>
                </a:solidFill>
                <a:latin typeface="Open Sans"/>
                <a:ea typeface="Open Sans"/>
                <a:cs typeface="Open Sans"/>
                <a:sym typeface="Open Sans"/>
              </a:rPr>
              <a:t>More teachers are entering </a:t>
            </a:r>
            <a:r>
              <a:rPr lang="en-US" sz="1600" b="1" i="1">
                <a:solidFill>
                  <a:srgbClr val="007F44"/>
                </a:solidFill>
                <a:latin typeface="Open Sans"/>
                <a:ea typeface="Open Sans"/>
                <a:cs typeface="Open Sans"/>
                <a:sym typeface="Open Sans"/>
              </a:rPr>
              <a:t>and</a:t>
            </a:r>
            <a:r>
              <a:rPr lang="en-US" sz="1600" b="1">
                <a:solidFill>
                  <a:srgbClr val="007F44"/>
                </a:solidFill>
                <a:latin typeface="Open Sans"/>
                <a:ea typeface="Open Sans"/>
                <a:cs typeface="Open Sans"/>
                <a:sym typeface="Open Sans"/>
              </a:rPr>
              <a:t> exiting Michigan </a:t>
            </a:r>
            <a:br>
              <a:rPr lang="en-US" sz="1600" b="1">
                <a:solidFill>
                  <a:srgbClr val="007F44"/>
                </a:solidFill>
                <a:latin typeface="Open Sans"/>
                <a:ea typeface="Open Sans"/>
                <a:cs typeface="Open Sans"/>
                <a:sym typeface="Open Sans"/>
              </a:rPr>
            </a:br>
            <a:r>
              <a:rPr lang="en-US" sz="1600" b="1">
                <a:solidFill>
                  <a:srgbClr val="007F44"/>
                </a:solidFill>
                <a:latin typeface="Open Sans"/>
                <a:ea typeface="Open Sans"/>
                <a:cs typeface="Open Sans"/>
                <a:sym typeface="Open Sans"/>
              </a:rPr>
              <a:t>schools in the wake of the COVID-19 pandemic.</a:t>
            </a:r>
            <a:endParaRPr/>
          </a:p>
        </p:txBody>
      </p:sp>
      <p:pic>
        <p:nvPicPr>
          <p:cNvPr id="666" name="Google Shape;666;p83"/>
          <p:cNvPicPr preferRelativeResize="0"/>
          <p:nvPr/>
        </p:nvPicPr>
        <p:blipFill rotWithShape="1">
          <a:blip r:embed="rId3">
            <a:alphaModFix/>
          </a:blip>
          <a:srcRect/>
          <a:stretch/>
        </p:blipFill>
        <p:spPr>
          <a:xfrm>
            <a:off x="597347" y="1934608"/>
            <a:ext cx="8071804" cy="4023709"/>
          </a:xfrm>
          <a:prstGeom prst="rect">
            <a:avLst/>
          </a:prstGeom>
          <a:noFill/>
          <a:ln>
            <a:noFill/>
          </a:ln>
        </p:spPr>
      </p:pic>
      <p:pic>
        <p:nvPicPr>
          <p:cNvPr id="667" name="Google Shape;667;p83"/>
          <p:cNvPicPr preferRelativeResize="0"/>
          <p:nvPr/>
        </p:nvPicPr>
        <p:blipFill>
          <a:blip r:embed="rId4">
            <a:alphaModFix/>
          </a:blip>
          <a:stretch>
            <a:fillRect/>
          </a:stretch>
        </p:blipFill>
        <p:spPr>
          <a:xfrm>
            <a:off x="6451925" y="4691101"/>
            <a:ext cx="2536800" cy="855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84"/>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14</a:t>
            </a:fld>
            <a:endParaRPr/>
          </a:p>
        </p:txBody>
      </p:sp>
      <p:sp>
        <p:nvSpPr>
          <p:cNvPr id="674" name="Google Shape;674;p84"/>
          <p:cNvSpPr txBox="1">
            <a:spLocks noGrp="1"/>
          </p:cNvSpPr>
          <p:nvPr>
            <p:ph type="title"/>
          </p:nvPr>
        </p:nvSpPr>
        <p:spPr>
          <a:xfrm>
            <a:off x="597345" y="294399"/>
            <a:ext cx="9169756" cy="454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2600"/>
              <a:buFont typeface="Open Sans ExtraBold"/>
              <a:buNone/>
            </a:pPr>
            <a:r>
              <a:rPr lang="en-US" sz="2600">
                <a:solidFill>
                  <a:srgbClr val="0C0C0C"/>
                </a:solidFill>
                <a:latin typeface="Open Sans ExtraBold"/>
                <a:ea typeface="Open Sans ExtraBold"/>
                <a:cs typeface="Open Sans ExtraBold"/>
                <a:sym typeface="Open Sans ExtraBold"/>
              </a:rPr>
              <a:t>Retention, Mobility, and Attrition</a:t>
            </a:r>
            <a:endParaRPr/>
          </a:p>
        </p:txBody>
      </p:sp>
      <p:sp>
        <p:nvSpPr>
          <p:cNvPr id="675" name="Google Shape;675;p84"/>
          <p:cNvSpPr txBox="1">
            <a:spLocks noGrp="1"/>
          </p:cNvSpPr>
          <p:nvPr>
            <p:ph type="body" idx="1"/>
          </p:nvPr>
        </p:nvSpPr>
        <p:spPr>
          <a:xfrm>
            <a:off x="0" y="1347419"/>
            <a:ext cx="9169757" cy="373009"/>
          </a:xfrm>
          <a:prstGeom prst="rect">
            <a:avLst/>
          </a:prstGeom>
          <a:solidFill>
            <a:srgbClr val="007F44"/>
          </a:solidFill>
          <a:ln>
            <a:noFill/>
          </a:ln>
        </p:spPr>
        <p:txBody>
          <a:bodyPr spcFirstLastPara="1" wrap="square" lIns="91425" tIns="45700" rIns="91425" bIns="45700" anchor="ctr" anchorCtr="0">
            <a:noAutofit/>
          </a:bodyPr>
          <a:lstStyle/>
          <a:p>
            <a:pPr marL="228600" marR="0" lvl="0" indent="0" algn="l" rtl="0">
              <a:lnSpc>
                <a:spcPct val="108000"/>
              </a:lnSpc>
              <a:spcBef>
                <a:spcPts val="0"/>
              </a:spcBef>
              <a:spcAft>
                <a:spcPts val="0"/>
              </a:spcAft>
              <a:buClr>
                <a:schemeClr val="lt1"/>
              </a:buClr>
              <a:buSzPts val="1600"/>
              <a:buFont typeface="Arial"/>
              <a:buNone/>
            </a:pPr>
            <a:r>
              <a:rPr lang="en-US" sz="1600" b="1" i="0" u="none" strike="noStrike" cap="none">
                <a:solidFill>
                  <a:schemeClr val="lt1"/>
                </a:solidFill>
                <a:latin typeface="Open Sans"/>
                <a:ea typeface="Open Sans"/>
                <a:cs typeface="Open Sans"/>
                <a:sym typeface="Open Sans"/>
              </a:rPr>
              <a:t>Teachers transferring to other schools or districts (fall-to-fall)</a:t>
            </a:r>
            <a:endParaRPr/>
          </a:p>
        </p:txBody>
      </p:sp>
      <p:sp>
        <p:nvSpPr>
          <p:cNvPr id="676" name="Google Shape;676;p84"/>
          <p:cNvSpPr txBox="1"/>
          <p:nvPr/>
        </p:nvSpPr>
        <p:spPr>
          <a:xfrm>
            <a:off x="597347" y="691408"/>
            <a:ext cx="10517037" cy="6320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F44"/>
              </a:buClr>
              <a:buSzPts val="1600"/>
              <a:buFont typeface="Arial"/>
              <a:buNone/>
            </a:pPr>
            <a:r>
              <a:rPr lang="en-US" sz="1600" b="1">
                <a:solidFill>
                  <a:srgbClr val="007F44"/>
                </a:solidFill>
                <a:latin typeface="Open Sans"/>
                <a:ea typeface="Open Sans"/>
                <a:cs typeface="Open Sans"/>
                <a:sym typeface="Open Sans"/>
              </a:rPr>
              <a:t>Mobility between districts dropped to a new low in </a:t>
            </a:r>
            <a:br>
              <a:rPr lang="en-US" sz="1600" b="1">
                <a:solidFill>
                  <a:srgbClr val="007F44"/>
                </a:solidFill>
                <a:latin typeface="Open Sans"/>
                <a:ea typeface="Open Sans"/>
                <a:cs typeface="Open Sans"/>
                <a:sym typeface="Open Sans"/>
              </a:rPr>
            </a:br>
            <a:r>
              <a:rPr lang="en-US" sz="1600" b="1">
                <a:solidFill>
                  <a:srgbClr val="007F44"/>
                </a:solidFill>
                <a:latin typeface="Open Sans"/>
                <a:ea typeface="Open Sans"/>
                <a:cs typeface="Open Sans"/>
                <a:sym typeface="Open Sans"/>
              </a:rPr>
              <a:t>2020-21 then jumped to an all-time high in 2021-22.</a:t>
            </a:r>
            <a:endParaRPr/>
          </a:p>
        </p:txBody>
      </p:sp>
      <p:pic>
        <p:nvPicPr>
          <p:cNvPr id="677" name="Google Shape;677;p84" descr="Line chart&#10;&#10;Description automatically generated with medium confidence"/>
          <p:cNvPicPr preferRelativeResize="0"/>
          <p:nvPr/>
        </p:nvPicPr>
        <p:blipFill rotWithShape="1">
          <a:blip r:embed="rId3">
            <a:alphaModFix/>
          </a:blip>
          <a:srcRect/>
          <a:stretch/>
        </p:blipFill>
        <p:spPr>
          <a:xfrm>
            <a:off x="597345" y="1870993"/>
            <a:ext cx="8083997" cy="413344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85"/>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a:p>
        </p:txBody>
      </p:sp>
      <p:sp>
        <p:nvSpPr>
          <p:cNvPr id="684" name="Google Shape;684;p85"/>
          <p:cNvSpPr txBox="1">
            <a:spLocks noGrp="1"/>
          </p:cNvSpPr>
          <p:nvPr>
            <p:ph type="title"/>
          </p:nvPr>
        </p:nvSpPr>
        <p:spPr>
          <a:xfrm>
            <a:off x="560173" y="365125"/>
            <a:ext cx="10793627" cy="4584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C0C0C"/>
              </a:buClr>
              <a:buSzPts val="2600"/>
              <a:buFont typeface="Open Sans ExtraBold"/>
              <a:buNone/>
            </a:pPr>
            <a:r>
              <a:rPr lang="en-US" sz="2600"/>
              <a:t>Retention, Mobility, and Attrition</a:t>
            </a:r>
            <a:endParaRPr/>
          </a:p>
        </p:txBody>
      </p:sp>
      <p:sp>
        <p:nvSpPr>
          <p:cNvPr id="685" name="Google Shape;685;p85"/>
          <p:cNvSpPr txBox="1">
            <a:spLocks noGrp="1"/>
          </p:cNvSpPr>
          <p:nvPr>
            <p:ph type="body" idx="1"/>
          </p:nvPr>
        </p:nvSpPr>
        <p:spPr>
          <a:xfrm>
            <a:off x="560175" y="763629"/>
            <a:ext cx="10793627" cy="3692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F44"/>
              </a:buClr>
              <a:buSzPts val="1600"/>
              <a:buNone/>
            </a:pPr>
            <a:r>
              <a:rPr lang="en-US" sz="1600"/>
              <a:t>“Re-certification” rates show the percentage of teachers who renewed or progressed to more advanced certificates within a year of their expiration.</a:t>
            </a:r>
            <a:endParaRPr/>
          </a:p>
        </p:txBody>
      </p:sp>
      <p:pic>
        <p:nvPicPr>
          <p:cNvPr id="686" name="Google Shape;686;p85"/>
          <p:cNvPicPr preferRelativeResize="0"/>
          <p:nvPr/>
        </p:nvPicPr>
        <p:blipFill rotWithShape="1">
          <a:blip r:embed="rId3">
            <a:alphaModFix/>
          </a:blip>
          <a:srcRect/>
          <a:stretch/>
        </p:blipFill>
        <p:spPr>
          <a:xfrm>
            <a:off x="566011" y="1508289"/>
            <a:ext cx="8090841" cy="51296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86"/>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a:p>
        </p:txBody>
      </p:sp>
      <p:sp>
        <p:nvSpPr>
          <p:cNvPr id="693" name="Google Shape;693;p86"/>
          <p:cNvSpPr txBox="1">
            <a:spLocks noGrp="1"/>
          </p:cNvSpPr>
          <p:nvPr>
            <p:ph type="body" idx="2"/>
          </p:nvPr>
        </p:nvSpPr>
        <p:spPr>
          <a:xfrm>
            <a:off x="721725" y="2876473"/>
            <a:ext cx="8348063" cy="14516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F44"/>
              </a:buClr>
              <a:buSzPts val="3600"/>
              <a:buNone/>
            </a:pPr>
            <a:r>
              <a:rPr lang="en-US" sz="3600">
                <a:solidFill>
                  <a:srgbClr val="007F44"/>
                </a:solidFill>
                <a:latin typeface="Open Sans ExtraBold"/>
                <a:ea typeface="Open Sans ExtraBold"/>
                <a:cs typeface="Open Sans ExtraBold"/>
                <a:sym typeface="Open Sans ExtraBold"/>
              </a:rPr>
              <a:t>Results:</a:t>
            </a:r>
            <a:br>
              <a:rPr lang="en-US" sz="3600">
                <a:solidFill>
                  <a:srgbClr val="007F44"/>
                </a:solidFill>
                <a:latin typeface="Open Sans ExtraBold"/>
                <a:ea typeface="Open Sans ExtraBold"/>
                <a:cs typeface="Open Sans ExtraBold"/>
                <a:sym typeface="Open Sans ExtraBold"/>
              </a:rPr>
            </a:br>
            <a:r>
              <a:rPr lang="en-US" sz="3600">
                <a:latin typeface="Open Sans ExtraBold"/>
                <a:ea typeface="Open Sans ExtraBold"/>
                <a:cs typeface="Open Sans ExtraBold"/>
                <a:sym typeface="Open Sans ExtraBold"/>
              </a:rPr>
              <a:t>Teacher Preparation</a:t>
            </a:r>
            <a:endParaRPr/>
          </a:p>
          <a:p>
            <a:pPr marL="0" lvl="0" indent="0" algn="l" rtl="0">
              <a:lnSpc>
                <a:spcPct val="100000"/>
              </a:lnSpc>
              <a:spcBef>
                <a:spcPts val="1800"/>
              </a:spcBef>
              <a:spcAft>
                <a:spcPts val="0"/>
              </a:spcAft>
              <a:buClr>
                <a:schemeClr val="dk1"/>
              </a:buClr>
              <a:buSzPts val="3600"/>
              <a:buNone/>
            </a:pPr>
            <a:endParaRPr sz="3600">
              <a:latin typeface="Open Sans ExtraBold"/>
              <a:ea typeface="Open Sans ExtraBold"/>
              <a:cs typeface="Open Sans ExtraBold"/>
              <a:sym typeface="Open Sans ExtraBold"/>
            </a:endParaRPr>
          </a:p>
        </p:txBody>
      </p:sp>
      <p:sp>
        <p:nvSpPr>
          <p:cNvPr id="694" name="Google Shape;694;p86"/>
          <p:cNvSpPr/>
          <p:nvPr/>
        </p:nvSpPr>
        <p:spPr>
          <a:xfrm>
            <a:off x="0" y="2876473"/>
            <a:ext cx="423695" cy="1451688"/>
          </a:xfrm>
          <a:prstGeom prst="rect">
            <a:avLst/>
          </a:prstGeom>
          <a:solidFill>
            <a:srgbClr val="007F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87"/>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sp>
        <p:nvSpPr>
          <p:cNvPr id="701" name="Google Shape;701;p87"/>
          <p:cNvSpPr txBox="1">
            <a:spLocks noGrp="1"/>
          </p:cNvSpPr>
          <p:nvPr>
            <p:ph type="title"/>
          </p:nvPr>
        </p:nvSpPr>
        <p:spPr>
          <a:xfrm>
            <a:off x="597345" y="294399"/>
            <a:ext cx="9169756" cy="454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2600"/>
              <a:buFont typeface="Open Sans ExtraBold"/>
              <a:buNone/>
            </a:pPr>
            <a:r>
              <a:rPr lang="en-US" sz="2600">
                <a:solidFill>
                  <a:srgbClr val="0C0C0C"/>
                </a:solidFill>
                <a:latin typeface="Open Sans ExtraBold"/>
                <a:ea typeface="Open Sans ExtraBold"/>
                <a:cs typeface="Open Sans ExtraBold"/>
                <a:sym typeface="Open Sans ExtraBold"/>
              </a:rPr>
              <a:t>Teacher Preparation</a:t>
            </a:r>
            <a:endParaRPr/>
          </a:p>
        </p:txBody>
      </p:sp>
      <p:sp>
        <p:nvSpPr>
          <p:cNvPr id="702" name="Google Shape;702;p87"/>
          <p:cNvSpPr txBox="1">
            <a:spLocks noGrp="1"/>
          </p:cNvSpPr>
          <p:nvPr>
            <p:ph type="body" idx="1"/>
          </p:nvPr>
        </p:nvSpPr>
        <p:spPr>
          <a:xfrm>
            <a:off x="0" y="1682277"/>
            <a:ext cx="5889939" cy="373009"/>
          </a:xfrm>
          <a:prstGeom prst="rect">
            <a:avLst/>
          </a:prstGeom>
          <a:solidFill>
            <a:srgbClr val="007F44"/>
          </a:solidFill>
          <a:ln>
            <a:noFill/>
          </a:ln>
        </p:spPr>
        <p:txBody>
          <a:bodyPr spcFirstLastPara="1" wrap="square" lIns="91425" tIns="45700" rIns="91425" bIns="45700" anchor="ctr" anchorCtr="0">
            <a:noAutofit/>
          </a:bodyPr>
          <a:lstStyle/>
          <a:p>
            <a:pPr marL="228600" marR="0" lvl="0" indent="0" algn="l" rtl="0">
              <a:lnSpc>
                <a:spcPct val="108000"/>
              </a:lnSpc>
              <a:spcBef>
                <a:spcPts val="0"/>
              </a:spcBef>
              <a:spcAft>
                <a:spcPts val="0"/>
              </a:spcAft>
              <a:buClr>
                <a:schemeClr val="lt1"/>
              </a:buClr>
              <a:buSzPts val="1600"/>
              <a:buFont typeface="Arial"/>
              <a:buNone/>
            </a:pPr>
            <a:r>
              <a:rPr lang="en-US" sz="1600" b="1" i="0" u="none" strike="noStrike" cap="none">
                <a:solidFill>
                  <a:schemeClr val="lt1"/>
                </a:solidFill>
                <a:latin typeface="Open Sans"/>
                <a:ea typeface="Open Sans"/>
                <a:cs typeface="Open Sans"/>
                <a:sym typeface="Open Sans"/>
              </a:rPr>
              <a:t>Teachers issued initial certificates</a:t>
            </a:r>
            <a:endParaRPr/>
          </a:p>
        </p:txBody>
      </p:sp>
      <p:sp>
        <p:nvSpPr>
          <p:cNvPr id="703" name="Google Shape;703;p87"/>
          <p:cNvSpPr txBox="1"/>
          <p:nvPr/>
        </p:nvSpPr>
        <p:spPr>
          <a:xfrm>
            <a:off x="597345" y="691408"/>
            <a:ext cx="10701719" cy="8347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F44"/>
              </a:buClr>
              <a:buSzPts val="1600"/>
              <a:buFont typeface="Arial"/>
              <a:buNone/>
            </a:pPr>
            <a:r>
              <a:rPr lang="en-US" sz="1600" b="1">
                <a:solidFill>
                  <a:srgbClr val="007F44"/>
                </a:solidFill>
                <a:latin typeface="Open Sans"/>
                <a:ea typeface="Open Sans"/>
                <a:cs typeface="Open Sans"/>
                <a:sym typeface="Open Sans"/>
              </a:rPr>
              <a:t>In each year since the onset of the COVID-19 pandemic, </a:t>
            </a:r>
            <a:br>
              <a:rPr lang="en-US" sz="1600" b="1">
                <a:solidFill>
                  <a:srgbClr val="007F44"/>
                </a:solidFill>
                <a:latin typeface="Open Sans"/>
                <a:ea typeface="Open Sans"/>
                <a:cs typeface="Open Sans"/>
                <a:sym typeface="Open Sans"/>
              </a:rPr>
            </a:br>
            <a:r>
              <a:rPr lang="en-US" sz="1600" b="1">
                <a:solidFill>
                  <a:srgbClr val="007F44"/>
                </a:solidFill>
                <a:latin typeface="Open Sans"/>
                <a:ea typeface="Open Sans"/>
                <a:cs typeface="Open Sans"/>
                <a:sym typeface="Open Sans"/>
              </a:rPr>
              <a:t>Michigan has issued fewer initial teaching certificates in all </a:t>
            </a:r>
            <a:br>
              <a:rPr lang="en-US" sz="1600" b="1">
                <a:solidFill>
                  <a:srgbClr val="007F44"/>
                </a:solidFill>
                <a:latin typeface="Open Sans"/>
                <a:ea typeface="Open Sans"/>
                <a:cs typeface="Open Sans"/>
                <a:sym typeface="Open Sans"/>
              </a:rPr>
            </a:br>
            <a:r>
              <a:rPr lang="en-US" sz="1600" b="1">
                <a:solidFill>
                  <a:srgbClr val="007F44"/>
                </a:solidFill>
                <a:latin typeface="Open Sans"/>
                <a:ea typeface="Open Sans"/>
                <a:cs typeface="Open Sans"/>
                <a:sym typeface="Open Sans"/>
              </a:rPr>
              <a:t>grade ranges, subject areas, and educational settings.</a:t>
            </a:r>
            <a:endParaRPr/>
          </a:p>
        </p:txBody>
      </p:sp>
      <p:sp>
        <p:nvSpPr>
          <p:cNvPr id="704" name="Google Shape;704;p87"/>
          <p:cNvSpPr/>
          <p:nvPr/>
        </p:nvSpPr>
        <p:spPr>
          <a:xfrm>
            <a:off x="464083" y="5989920"/>
            <a:ext cx="1038287" cy="6763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05" name="Google Shape;705;p87" descr="Graphical user interface, chart&#10;&#10;Description automatically generated with medium confidence"/>
          <p:cNvPicPr preferRelativeResize="0"/>
          <p:nvPr/>
        </p:nvPicPr>
        <p:blipFill rotWithShape="1">
          <a:blip r:embed="rId3">
            <a:alphaModFix/>
          </a:blip>
          <a:srcRect/>
          <a:stretch/>
        </p:blipFill>
        <p:spPr>
          <a:xfrm>
            <a:off x="597345" y="2325936"/>
            <a:ext cx="8083997" cy="413344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88"/>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18</a:t>
            </a:fld>
            <a:endParaRPr/>
          </a:p>
        </p:txBody>
      </p:sp>
      <p:sp>
        <p:nvSpPr>
          <p:cNvPr id="712" name="Google Shape;712;p88"/>
          <p:cNvSpPr txBox="1">
            <a:spLocks noGrp="1"/>
          </p:cNvSpPr>
          <p:nvPr>
            <p:ph type="title"/>
          </p:nvPr>
        </p:nvSpPr>
        <p:spPr>
          <a:xfrm>
            <a:off x="597345" y="294399"/>
            <a:ext cx="9169756" cy="454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2600"/>
              <a:buFont typeface="Open Sans ExtraBold"/>
              <a:buNone/>
            </a:pPr>
            <a:r>
              <a:rPr lang="en-US" sz="2600">
                <a:solidFill>
                  <a:srgbClr val="0C0C0C"/>
                </a:solidFill>
                <a:latin typeface="Open Sans ExtraBold"/>
                <a:ea typeface="Open Sans ExtraBold"/>
                <a:cs typeface="Open Sans ExtraBold"/>
                <a:sym typeface="Open Sans ExtraBold"/>
              </a:rPr>
              <a:t>Teacher Preparation</a:t>
            </a:r>
            <a:endParaRPr/>
          </a:p>
        </p:txBody>
      </p:sp>
      <p:sp>
        <p:nvSpPr>
          <p:cNvPr id="713" name="Google Shape;713;p88"/>
          <p:cNvSpPr txBox="1">
            <a:spLocks noGrp="1"/>
          </p:cNvSpPr>
          <p:nvPr>
            <p:ph type="body" idx="1"/>
          </p:nvPr>
        </p:nvSpPr>
        <p:spPr>
          <a:xfrm>
            <a:off x="0" y="1682277"/>
            <a:ext cx="11187448" cy="373009"/>
          </a:xfrm>
          <a:prstGeom prst="rect">
            <a:avLst/>
          </a:prstGeom>
          <a:solidFill>
            <a:srgbClr val="007F44"/>
          </a:solidFill>
          <a:ln>
            <a:noFill/>
          </a:ln>
        </p:spPr>
        <p:txBody>
          <a:bodyPr spcFirstLastPara="1" wrap="square" lIns="91425" tIns="45700" rIns="91425" bIns="45700" anchor="ctr" anchorCtr="0">
            <a:noAutofit/>
          </a:bodyPr>
          <a:lstStyle/>
          <a:p>
            <a:pPr marL="228600" marR="0" lvl="0" indent="0" algn="l" rtl="0">
              <a:lnSpc>
                <a:spcPct val="108000"/>
              </a:lnSpc>
              <a:spcBef>
                <a:spcPts val="0"/>
              </a:spcBef>
              <a:spcAft>
                <a:spcPts val="0"/>
              </a:spcAft>
              <a:buClr>
                <a:schemeClr val="lt1"/>
              </a:buClr>
              <a:buSzPts val="1600"/>
              <a:buFont typeface="Arial"/>
              <a:buNone/>
            </a:pPr>
            <a:r>
              <a:rPr lang="en-US" sz="1600" b="1" i="0" u="none" strike="noStrike" cap="none">
                <a:solidFill>
                  <a:schemeClr val="lt1"/>
                </a:solidFill>
                <a:latin typeface="Open Sans"/>
                <a:ea typeface="Open Sans"/>
                <a:cs typeface="Open Sans"/>
                <a:sym typeface="Open Sans"/>
              </a:rPr>
              <a:t>Locations of 2021-22 teacher preparation program graduates’ first teaching jobs.</a:t>
            </a:r>
            <a:endParaRPr/>
          </a:p>
        </p:txBody>
      </p:sp>
      <p:sp>
        <p:nvSpPr>
          <p:cNvPr id="714" name="Google Shape;714;p88"/>
          <p:cNvSpPr txBox="1"/>
          <p:nvPr/>
        </p:nvSpPr>
        <p:spPr>
          <a:xfrm>
            <a:off x="597345" y="691408"/>
            <a:ext cx="10701719" cy="8347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F44"/>
              </a:buClr>
              <a:buSzPts val="1600"/>
              <a:buFont typeface="Arial"/>
              <a:buNone/>
            </a:pPr>
            <a:r>
              <a:rPr lang="en-US" sz="1600" b="1">
                <a:solidFill>
                  <a:srgbClr val="007F44"/>
                </a:solidFill>
                <a:latin typeface="Open Sans"/>
                <a:ea typeface="Open Sans"/>
                <a:cs typeface="Open Sans"/>
                <a:sym typeface="Open Sans"/>
              </a:rPr>
              <a:t>Recent graduates from Michigan teacher preparation programs worked </a:t>
            </a:r>
            <a:br>
              <a:rPr lang="en-US" sz="1600" b="1">
                <a:solidFill>
                  <a:srgbClr val="007F44"/>
                </a:solidFill>
                <a:latin typeface="Open Sans"/>
                <a:ea typeface="Open Sans"/>
                <a:cs typeface="Open Sans"/>
                <a:sym typeface="Open Sans"/>
              </a:rPr>
            </a:br>
            <a:r>
              <a:rPr lang="en-US" sz="1600" b="1">
                <a:solidFill>
                  <a:srgbClr val="007F44"/>
                </a:solidFill>
                <a:latin typeface="Open Sans"/>
                <a:ea typeface="Open Sans"/>
                <a:cs typeface="Open Sans"/>
                <a:sym typeface="Open Sans"/>
              </a:rPr>
              <a:t>as first-year teachers throughout the state in 2021-22, but new </a:t>
            </a:r>
            <a:br>
              <a:rPr lang="en-US" sz="1600" b="1">
                <a:solidFill>
                  <a:srgbClr val="007F44"/>
                </a:solidFill>
                <a:latin typeface="Open Sans"/>
                <a:ea typeface="Open Sans"/>
                <a:cs typeface="Open Sans"/>
                <a:sym typeface="Open Sans"/>
              </a:rPr>
            </a:br>
            <a:r>
              <a:rPr lang="en-US" sz="1600" b="1">
                <a:solidFill>
                  <a:srgbClr val="007F44"/>
                </a:solidFill>
                <a:latin typeface="Open Sans"/>
                <a:ea typeface="Open Sans"/>
                <a:cs typeface="Open Sans"/>
                <a:sym typeface="Open Sans"/>
              </a:rPr>
              <a:t>graduates with some specializations were rare in some regions.</a:t>
            </a:r>
            <a:endParaRPr/>
          </a:p>
        </p:txBody>
      </p:sp>
      <p:pic>
        <p:nvPicPr>
          <p:cNvPr id="715" name="Google Shape;715;p88" descr="A picture containing map&#10;&#10;Description automatically generated"/>
          <p:cNvPicPr preferRelativeResize="0"/>
          <p:nvPr/>
        </p:nvPicPr>
        <p:blipFill rotWithShape="1">
          <a:blip r:embed="rId3">
            <a:alphaModFix/>
          </a:blip>
          <a:srcRect r="33684"/>
          <a:stretch/>
        </p:blipFill>
        <p:spPr>
          <a:xfrm>
            <a:off x="246660" y="2351464"/>
            <a:ext cx="5541232" cy="4177923"/>
          </a:xfrm>
          <a:prstGeom prst="rect">
            <a:avLst/>
          </a:prstGeom>
          <a:noFill/>
          <a:ln>
            <a:noFill/>
          </a:ln>
        </p:spPr>
      </p:pic>
      <p:grpSp>
        <p:nvGrpSpPr>
          <p:cNvPr id="716" name="Google Shape;716;p88"/>
          <p:cNvGrpSpPr/>
          <p:nvPr/>
        </p:nvGrpSpPr>
        <p:grpSpPr>
          <a:xfrm>
            <a:off x="6053423" y="2369345"/>
            <a:ext cx="5541232" cy="4123660"/>
            <a:chOff x="4764880" y="2293145"/>
            <a:chExt cx="3374230" cy="3348034"/>
          </a:xfrm>
        </p:grpSpPr>
        <p:pic>
          <p:nvPicPr>
            <p:cNvPr id="717" name="Google Shape;717;p88" descr="A picture containing map&#10;&#10;Description automatically generated"/>
            <p:cNvPicPr preferRelativeResize="0"/>
            <p:nvPr/>
          </p:nvPicPr>
          <p:blipFill rotWithShape="1">
            <a:blip r:embed="rId3">
              <a:alphaModFix/>
            </a:blip>
            <a:srcRect l="67147" t="1048" r="16826" b="75071"/>
            <a:stretch/>
          </p:blipFill>
          <p:spPr>
            <a:xfrm>
              <a:off x="4764881" y="2293145"/>
              <a:ext cx="1083469" cy="1076324"/>
            </a:xfrm>
            <a:prstGeom prst="rect">
              <a:avLst/>
            </a:prstGeom>
            <a:noFill/>
            <a:ln w="9525" cap="flat" cmpd="sng">
              <a:solidFill>
                <a:schemeClr val="dk1"/>
              </a:solidFill>
              <a:prstDash val="solid"/>
              <a:round/>
              <a:headEnd type="none" w="sm" len="sm"/>
              <a:tailEnd type="none" w="sm" len="sm"/>
            </a:ln>
          </p:spPr>
        </p:pic>
        <p:pic>
          <p:nvPicPr>
            <p:cNvPr id="718" name="Google Shape;718;p88" descr="A picture containing map&#10;&#10;Description automatically generated"/>
            <p:cNvPicPr preferRelativeResize="0"/>
            <p:nvPr/>
          </p:nvPicPr>
          <p:blipFill rotWithShape="1">
            <a:blip r:embed="rId3">
              <a:alphaModFix/>
            </a:blip>
            <a:srcRect l="83455" t="1048" r="518" b="75071"/>
            <a:stretch/>
          </p:blipFill>
          <p:spPr>
            <a:xfrm>
              <a:off x="5910261" y="2293145"/>
              <a:ext cx="1083469" cy="1076324"/>
            </a:xfrm>
            <a:prstGeom prst="rect">
              <a:avLst/>
            </a:prstGeom>
            <a:noFill/>
            <a:ln w="9525" cap="flat" cmpd="sng">
              <a:solidFill>
                <a:schemeClr val="dk1"/>
              </a:solidFill>
              <a:prstDash val="solid"/>
              <a:round/>
              <a:headEnd type="none" w="sm" len="sm"/>
              <a:tailEnd type="none" w="sm" len="sm"/>
            </a:ln>
          </p:spPr>
        </p:pic>
        <p:pic>
          <p:nvPicPr>
            <p:cNvPr id="719" name="Google Shape;719;p88" descr="A picture containing map&#10;&#10;Description automatically generated"/>
            <p:cNvPicPr preferRelativeResize="0"/>
            <p:nvPr/>
          </p:nvPicPr>
          <p:blipFill rotWithShape="1">
            <a:blip r:embed="rId3">
              <a:alphaModFix/>
            </a:blip>
            <a:srcRect l="67253" t="25782" r="16721" b="50337"/>
            <a:stretch/>
          </p:blipFill>
          <p:spPr>
            <a:xfrm>
              <a:off x="4764881" y="3429000"/>
              <a:ext cx="1083469" cy="1076324"/>
            </a:xfrm>
            <a:prstGeom prst="rect">
              <a:avLst/>
            </a:prstGeom>
            <a:noFill/>
            <a:ln w="9525" cap="flat" cmpd="sng">
              <a:solidFill>
                <a:schemeClr val="dk1"/>
              </a:solidFill>
              <a:prstDash val="solid"/>
              <a:round/>
              <a:headEnd type="none" w="sm" len="sm"/>
              <a:tailEnd type="none" w="sm" len="sm"/>
            </a:ln>
          </p:spPr>
        </p:pic>
        <p:pic>
          <p:nvPicPr>
            <p:cNvPr id="720" name="Google Shape;720;p88" descr="A picture containing map&#10;&#10;Description automatically generated"/>
            <p:cNvPicPr preferRelativeResize="0"/>
            <p:nvPr/>
          </p:nvPicPr>
          <p:blipFill rotWithShape="1">
            <a:blip r:embed="rId3">
              <a:alphaModFix/>
            </a:blip>
            <a:srcRect l="83489" t="25782" r="484" b="50337"/>
            <a:stretch/>
          </p:blipFill>
          <p:spPr>
            <a:xfrm>
              <a:off x="5910261" y="3429000"/>
              <a:ext cx="1083469" cy="1076324"/>
            </a:xfrm>
            <a:prstGeom prst="rect">
              <a:avLst/>
            </a:prstGeom>
            <a:noFill/>
            <a:ln w="9525" cap="flat" cmpd="sng">
              <a:solidFill>
                <a:schemeClr val="dk1"/>
              </a:solidFill>
              <a:prstDash val="solid"/>
              <a:round/>
              <a:headEnd type="none" w="sm" len="sm"/>
              <a:tailEnd type="none" w="sm" len="sm"/>
            </a:ln>
          </p:spPr>
        </p:pic>
        <p:pic>
          <p:nvPicPr>
            <p:cNvPr id="721" name="Google Shape;721;p88" descr="A picture containing map&#10;&#10;Description automatically generated"/>
            <p:cNvPicPr preferRelativeResize="0"/>
            <p:nvPr/>
          </p:nvPicPr>
          <p:blipFill rotWithShape="1">
            <a:blip r:embed="rId3">
              <a:alphaModFix/>
            </a:blip>
            <a:srcRect l="67260" t="50471" r="16820" b="25805"/>
            <a:stretch/>
          </p:blipFill>
          <p:spPr>
            <a:xfrm>
              <a:off x="7055641" y="3435350"/>
              <a:ext cx="1083469" cy="1076324"/>
            </a:xfrm>
            <a:prstGeom prst="rect">
              <a:avLst/>
            </a:prstGeom>
            <a:noFill/>
            <a:ln w="9525" cap="flat" cmpd="sng">
              <a:solidFill>
                <a:schemeClr val="dk1"/>
              </a:solidFill>
              <a:prstDash val="solid"/>
              <a:round/>
              <a:headEnd type="none" w="sm" len="sm"/>
              <a:tailEnd type="none" w="sm" len="sm"/>
            </a:ln>
          </p:spPr>
        </p:pic>
        <p:pic>
          <p:nvPicPr>
            <p:cNvPr id="722" name="Google Shape;722;p88" descr="A picture containing map&#10;&#10;Description automatically generated"/>
            <p:cNvPicPr preferRelativeResize="0"/>
            <p:nvPr/>
          </p:nvPicPr>
          <p:blipFill rotWithShape="1">
            <a:blip r:embed="rId3">
              <a:alphaModFix/>
            </a:blip>
            <a:srcRect l="83603" t="50471" r="477" b="25805"/>
            <a:stretch/>
          </p:blipFill>
          <p:spPr>
            <a:xfrm>
              <a:off x="4764880" y="4564855"/>
              <a:ext cx="1083469" cy="1076324"/>
            </a:xfrm>
            <a:prstGeom prst="rect">
              <a:avLst/>
            </a:prstGeom>
            <a:noFill/>
            <a:ln w="9525" cap="flat" cmpd="sng">
              <a:solidFill>
                <a:schemeClr val="dk1"/>
              </a:solidFill>
              <a:prstDash val="solid"/>
              <a:round/>
              <a:headEnd type="none" w="sm" len="sm"/>
              <a:tailEnd type="none" w="sm" len="sm"/>
            </a:ln>
          </p:spPr>
        </p:pic>
        <p:pic>
          <p:nvPicPr>
            <p:cNvPr id="723" name="Google Shape;723;p88" descr="A picture containing map&#10;&#10;Description automatically generated"/>
            <p:cNvPicPr preferRelativeResize="0"/>
            <p:nvPr/>
          </p:nvPicPr>
          <p:blipFill rotWithShape="1">
            <a:blip r:embed="rId3">
              <a:alphaModFix/>
            </a:blip>
            <a:srcRect l="67252" t="75035" r="16829" b="1242"/>
            <a:stretch/>
          </p:blipFill>
          <p:spPr>
            <a:xfrm>
              <a:off x="5910261" y="4564855"/>
              <a:ext cx="1083469" cy="1076324"/>
            </a:xfrm>
            <a:prstGeom prst="rect">
              <a:avLst/>
            </a:prstGeom>
            <a:noFill/>
            <a:ln w="9525" cap="flat" cmpd="sng">
              <a:solidFill>
                <a:schemeClr val="dk1"/>
              </a:solidFill>
              <a:prstDash val="solid"/>
              <a:round/>
              <a:headEnd type="none" w="sm" len="sm"/>
              <a:tailEnd type="none" w="sm" len="sm"/>
            </a:ln>
          </p:spPr>
        </p:pic>
        <p:pic>
          <p:nvPicPr>
            <p:cNvPr id="724" name="Google Shape;724;p88" descr="A picture containing map&#10;&#10;Description automatically generated"/>
            <p:cNvPicPr preferRelativeResize="0"/>
            <p:nvPr/>
          </p:nvPicPr>
          <p:blipFill rotWithShape="1">
            <a:blip r:embed="rId3">
              <a:alphaModFix/>
            </a:blip>
            <a:srcRect l="83381" t="75035" r="700" b="1242"/>
            <a:stretch/>
          </p:blipFill>
          <p:spPr>
            <a:xfrm>
              <a:off x="7055641" y="4564855"/>
              <a:ext cx="1083469" cy="1076324"/>
            </a:xfrm>
            <a:prstGeom prst="rect">
              <a:avLst/>
            </a:prstGeom>
            <a:noFill/>
            <a:ln w="9525" cap="flat" cmpd="sng">
              <a:solidFill>
                <a:schemeClr val="dk1"/>
              </a:solidFill>
              <a:prstDash val="solid"/>
              <a:round/>
              <a:headEnd type="none" w="sm" len="sm"/>
              <a:tailEnd type="none" w="sm" len="sm"/>
            </a:ln>
          </p:spPr>
        </p:pic>
      </p:grpSp>
      <p:pic>
        <p:nvPicPr>
          <p:cNvPr id="725" name="Google Shape;725;p88"/>
          <p:cNvPicPr preferRelativeResize="0"/>
          <p:nvPr/>
        </p:nvPicPr>
        <p:blipFill rotWithShape="1">
          <a:blip r:embed="rId4">
            <a:alphaModFix/>
          </a:blip>
          <a:srcRect/>
          <a:stretch/>
        </p:blipFill>
        <p:spPr>
          <a:xfrm>
            <a:off x="456163" y="5943252"/>
            <a:ext cx="835889" cy="83588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89"/>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19</a:t>
            </a:fld>
            <a:endParaRPr/>
          </a:p>
        </p:txBody>
      </p:sp>
      <p:sp>
        <p:nvSpPr>
          <p:cNvPr id="732" name="Google Shape;732;p89"/>
          <p:cNvSpPr txBox="1">
            <a:spLocks noGrp="1"/>
          </p:cNvSpPr>
          <p:nvPr>
            <p:ph type="title"/>
          </p:nvPr>
        </p:nvSpPr>
        <p:spPr>
          <a:xfrm>
            <a:off x="597345" y="294399"/>
            <a:ext cx="9169756" cy="454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2600"/>
              <a:buFont typeface="Open Sans ExtraBold"/>
              <a:buNone/>
            </a:pPr>
            <a:r>
              <a:rPr lang="en-US" sz="2600">
                <a:solidFill>
                  <a:srgbClr val="0C0C0C"/>
                </a:solidFill>
                <a:latin typeface="Open Sans ExtraBold"/>
                <a:ea typeface="Open Sans ExtraBold"/>
                <a:cs typeface="Open Sans ExtraBold"/>
                <a:sym typeface="Open Sans ExtraBold"/>
              </a:rPr>
              <a:t>Teacher Preparation</a:t>
            </a:r>
            <a:endParaRPr/>
          </a:p>
        </p:txBody>
      </p:sp>
      <p:sp>
        <p:nvSpPr>
          <p:cNvPr id="733" name="Google Shape;733;p89"/>
          <p:cNvSpPr txBox="1"/>
          <p:nvPr/>
        </p:nvSpPr>
        <p:spPr>
          <a:xfrm>
            <a:off x="597345" y="691408"/>
            <a:ext cx="10485521" cy="6166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F44"/>
              </a:buClr>
              <a:buSzPts val="1600"/>
              <a:buFont typeface="Arial"/>
              <a:buNone/>
            </a:pPr>
            <a:r>
              <a:rPr lang="en-US" sz="1600" b="1">
                <a:solidFill>
                  <a:srgbClr val="007F44"/>
                </a:solidFill>
                <a:latin typeface="Open Sans"/>
                <a:ea typeface="Open Sans"/>
                <a:cs typeface="Open Sans"/>
                <a:sym typeface="Open Sans"/>
              </a:rPr>
              <a:t>Most MI teachers take their first jobs in districts close to their postsecondary institutions, although this varies widely by program and by region.</a:t>
            </a:r>
            <a:endParaRPr/>
          </a:p>
        </p:txBody>
      </p:sp>
      <p:pic>
        <p:nvPicPr>
          <p:cNvPr id="734" name="Google Shape;734;p89"/>
          <p:cNvPicPr preferRelativeResize="0"/>
          <p:nvPr/>
        </p:nvPicPr>
        <p:blipFill rotWithShape="1">
          <a:blip r:embed="rId3">
            <a:alphaModFix/>
          </a:blip>
          <a:srcRect/>
          <a:stretch/>
        </p:blipFill>
        <p:spPr>
          <a:xfrm>
            <a:off x="456163" y="5943252"/>
            <a:ext cx="835889" cy="835889"/>
          </a:xfrm>
          <a:prstGeom prst="rect">
            <a:avLst/>
          </a:prstGeom>
          <a:noFill/>
          <a:ln>
            <a:noFill/>
          </a:ln>
        </p:spPr>
      </p:pic>
      <p:grpSp>
        <p:nvGrpSpPr>
          <p:cNvPr id="735" name="Google Shape;735;p89"/>
          <p:cNvGrpSpPr/>
          <p:nvPr/>
        </p:nvGrpSpPr>
        <p:grpSpPr>
          <a:xfrm>
            <a:off x="0" y="1500395"/>
            <a:ext cx="11843093" cy="4517084"/>
            <a:chOff x="0" y="1529652"/>
            <a:chExt cx="8882320" cy="4517084"/>
          </a:xfrm>
        </p:grpSpPr>
        <p:grpSp>
          <p:nvGrpSpPr>
            <p:cNvPr id="736" name="Google Shape;736;p89"/>
            <p:cNvGrpSpPr/>
            <p:nvPr/>
          </p:nvGrpSpPr>
          <p:grpSpPr>
            <a:xfrm>
              <a:off x="0" y="1577500"/>
              <a:ext cx="8834616" cy="4469236"/>
              <a:chOff x="30772" y="1435833"/>
              <a:chExt cx="8709600" cy="4405993"/>
            </a:xfrm>
          </p:grpSpPr>
          <p:pic>
            <p:nvPicPr>
              <p:cNvPr id="737" name="Google Shape;737;p89" descr="Chart, radar chart&#10;&#10;Description automatically generated"/>
              <p:cNvPicPr preferRelativeResize="0"/>
              <p:nvPr/>
            </p:nvPicPr>
            <p:blipFill rotWithShape="1">
              <a:blip r:embed="rId4">
                <a:alphaModFix/>
              </a:blip>
              <a:srcRect l="1699"/>
              <a:stretch/>
            </p:blipFill>
            <p:spPr>
              <a:xfrm>
                <a:off x="5677919" y="2625006"/>
                <a:ext cx="3062453" cy="3115394"/>
              </a:xfrm>
              <a:prstGeom prst="rect">
                <a:avLst/>
              </a:prstGeom>
              <a:noFill/>
              <a:ln>
                <a:noFill/>
              </a:ln>
            </p:spPr>
          </p:pic>
          <p:pic>
            <p:nvPicPr>
              <p:cNvPr id="738" name="Google Shape;738;p89" descr="Diagram&#10;&#10;Description automatically generated"/>
              <p:cNvPicPr preferRelativeResize="0"/>
              <p:nvPr/>
            </p:nvPicPr>
            <p:blipFill rotWithShape="1">
              <a:blip r:embed="rId5">
                <a:alphaModFix/>
              </a:blip>
              <a:srcRect l="1774" r="1639"/>
              <a:stretch/>
            </p:blipFill>
            <p:spPr>
              <a:xfrm>
                <a:off x="2621792" y="1435833"/>
                <a:ext cx="3009098" cy="3115394"/>
              </a:xfrm>
              <a:prstGeom prst="rect">
                <a:avLst/>
              </a:prstGeom>
              <a:noFill/>
              <a:ln>
                <a:noFill/>
              </a:ln>
            </p:spPr>
          </p:pic>
          <p:pic>
            <p:nvPicPr>
              <p:cNvPr id="739" name="Google Shape;739;p89" descr="Map&#10;&#10;Description automatically generated with medium confidence"/>
              <p:cNvPicPr preferRelativeResize="0"/>
              <p:nvPr/>
            </p:nvPicPr>
            <p:blipFill rotWithShape="1">
              <a:blip r:embed="rId6">
                <a:alphaModFix/>
              </a:blip>
              <a:srcRect l="924" t="85052" r="75809" b="1401"/>
              <a:stretch/>
            </p:blipFill>
            <p:spPr>
              <a:xfrm>
                <a:off x="4348870" y="4769644"/>
                <a:ext cx="724860" cy="422030"/>
              </a:xfrm>
              <a:prstGeom prst="rect">
                <a:avLst/>
              </a:prstGeom>
              <a:noFill/>
              <a:ln w="9525" cap="flat" cmpd="sng">
                <a:solidFill>
                  <a:schemeClr val="dk1"/>
                </a:solidFill>
                <a:prstDash val="solid"/>
                <a:round/>
                <a:headEnd type="none" w="sm" len="sm"/>
                <a:tailEnd type="none" w="sm" len="sm"/>
              </a:ln>
            </p:spPr>
          </p:pic>
          <p:sp>
            <p:nvSpPr>
              <p:cNvPr id="740" name="Google Shape;740;p89"/>
              <p:cNvSpPr/>
              <p:nvPr/>
            </p:nvSpPr>
            <p:spPr>
              <a:xfrm>
                <a:off x="2582409" y="4002615"/>
                <a:ext cx="778715" cy="6763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1" name="Google Shape;741;p89"/>
              <p:cNvSpPr/>
              <p:nvPr/>
            </p:nvSpPr>
            <p:spPr>
              <a:xfrm>
                <a:off x="5677919" y="5165481"/>
                <a:ext cx="778715" cy="6763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42" name="Google Shape;742;p89" descr="Map&#10;&#10;Description automatically generated with medium confidence"/>
              <p:cNvPicPr preferRelativeResize="0"/>
              <p:nvPr/>
            </p:nvPicPr>
            <p:blipFill rotWithShape="1">
              <a:blip r:embed="rId6">
                <a:alphaModFix/>
              </a:blip>
              <a:srcRect l="1567" r="1844"/>
              <a:stretch/>
            </p:blipFill>
            <p:spPr>
              <a:xfrm>
                <a:off x="88900" y="2625006"/>
                <a:ext cx="3009098" cy="3115394"/>
              </a:xfrm>
              <a:prstGeom prst="rect">
                <a:avLst/>
              </a:prstGeom>
              <a:noFill/>
              <a:ln>
                <a:noFill/>
              </a:ln>
            </p:spPr>
          </p:pic>
          <p:sp>
            <p:nvSpPr>
              <p:cNvPr id="743" name="Google Shape;743;p89"/>
              <p:cNvSpPr/>
              <p:nvPr/>
            </p:nvSpPr>
            <p:spPr>
              <a:xfrm>
                <a:off x="30772" y="5165481"/>
                <a:ext cx="778715" cy="6763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744" name="Google Shape;744;p89"/>
            <p:cNvSpPr txBox="1"/>
            <p:nvPr/>
          </p:nvSpPr>
          <p:spPr>
            <a:xfrm>
              <a:off x="1248724" y="2750807"/>
              <a:ext cx="1995980"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007F44"/>
                  </a:solidFill>
                  <a:latin typeface="Open Sans"/>
                  <a:ea typeface="Open Sans"/>
                  <a:cs typeface="Open Sans"/>
                  <a:sym typeface="Open Sans"/>
                </a:rPr>
                <a:t>Wayne State University</a:t>
              </a:r>
              <a:endParaRPr/>
            </a:p>
            <a:p>
              <a:pPr marL="0" marR="0" lvl="0" indent="0" algn="ctr" rtl="0">
                <a:spcBef>
                  <a:spcPts val="0"/>
                </a:spcBef>
                <a:spcAft>
                  <a:spcPts val="0"/>
                </a:spcAft>
                <a:buNone/>
              </a:pPr>
              <a:r>
                <a:rPr lang="en-US" sz="1200" b="1">
                  <a:solidFill>
                    <a:schemeClr val="dk1"/>
                  </a:solidFill>
                  <a:latin typeface="Open Sans"/>
                  <a:ea typeface="Open Sans"/>
                  <a:cs typeface="Open Sans"/>
                  <a:sym typeface="Open Sans"/>
                </a:rPr>
                <a:t>94% </a:t>
              </a:r>
              <a:r>
                <a:rPr lang="en-US" sz="1200">
                  <a:solidFill>
                    <a:schemeClr val="dk1"/>
                  </a:solidFill>
                  <a:latin typeface="Open Sans"/>
                  <a:ea typeface="Open Sans"/>
                  <a:cs typeface="Open Sans"/>
                  <a:sym typeface="Open Sans"/>
                </a:rPr>
                <a:t>Within 30 Miles</a:t>
              </a:r>
              <a:endParaRPr/>
            </a:p>
          </p:txBody>
        </p:sp>
        <p:sp>
          <p:nvSpPr>
            <p:cNvPr id="745" name="Google Shape;745;p89"/>
            <p:cNvSpPr txBox="1"/>
            <p:nvPr/>
          </p:nvSpPr>
          <p:spPr>
            <a:xfrm>
              <a:off x="3684558" y="1529652"/>
              <a:ext cx="2513042"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007F44"/>
                  </a:solidFill>
                  <a:latin typeface="Open Sans"/>
                  <a:ea typeface="Open Sans"/>
                  <a:cs typeface="Open Sans"/>
                  <a:sym typeface="Open Sans"/>
                </a:rPr>
                <a:t>Grand Valley State University</a:t>
              </a:r>
              <a:endParaRPr/>
            </a:p>
            <a:p>
              <a:pPr marL="0" marR="0" lvl="0" indent="0" algn="ctr" rtl="0">
                <a:spcBef>
                  <a:spcPts val="0"/>
                </a:spcBef>
                <a:spcAft>
                  <a:spcPts val="0"/>
                </a:spcAft>
                <a:buNone/>
              </a:pPr>
              <a:r>
                <a:rPr lang="en-US" sz="1200" b="1">
                  <a:solidFill>
                    <a:schemeClr val="dk1"/>
                  </a:solidFill>
                  <a:latin typeface="Open Sans"/>
                  <a:ea typeface="Open Sans"/>
                  <a:cs typeface="Open Sans"/>
                  <a:sym typeface="Open Sans"/>
                </a:rPr>
                <a:t>52% </a:t>
              </a:r>
              <a:r>
                <a:rPr lang="en-US" sz="1200">
                  <a:solidFill>
                    <a:schemeClr val="dk1"/>
                  </a:solidFill>
                  <a:latin typeface="Open Sans"/>
                  <a:ea typeface="Open Sans"/>
                  <a:cs typeface="Open Sans"/>
                  <a:sym typeface="Open Sans"/>
                </a:rPr>
                <a:t>Within 30 Miles</a:t>
              </a:r>
              <a:endParaRPr/>
            </a:p>
          </p:txBody>
        </p:sp>
        <p:sp>
          <p:nvSpPr>
            <p:cNvPr id="746" name="Google Shape;746;p89"/>
            <p:cNvSpPr txBox="1"/>
            <p:nvPr/>
          </p:nvSpPr>
          <p:spPr>
            <a:xfrm>
              <a:off x="6518098" y="2733572"/>
              <a:ext cx="2364222"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007F44"/>
                  </a:solidFill>
                  <a:latin typeface="Open Sans"/>
                  <a:ea typeface="Open Sans"/>
                  <a:cs typeface="Open Sans"/>
                  <a:sym typeface="Open Sans"/>
                </a:rPr>
                <a:t>Central Michigan University</a:t>
              </a:r>
              <a:endParaRPr/>
            </a:p>
            <a:p>
              <a:pPr marL="0" marR="0" lvl="0" indent="0" algn="ctr" rtl="0">
                <a:spcBef>
                  <a:spcPts val="0"/>
                </a:spcBef>
                <a:spcAft>
                  <a:spcPts val="0"/>
                </a:spcAft>
                <a:buNone/>
              </a:pPr>
              <a:r>
                <a:rPr lang="en-US" sz="1200" b="1">
                  <a:solidFill>
                    <a:schemeClr val="dk1"/>
                  </a:solidFill>
                  <a:latin typeface="Open Sans"/>
                  <a:ea typeface="Open Sans"/>
                  <a:cs typeface="Open Sans"/>
                  <a:sym typeface="Open Sans"/>
                </a:rPr>
                <a:t>15% </a:t>
              </a:r>
              <a:r>
                <a:rPr lang="en-US" sz="1200">
                  <a:solidFill>
                    <a:schemeClr val="dk1"/>
                  </a:solidFill>
                  <a:latin typeface="Open Sans"/>
                  <a:ea typeface="Open Sans"/>
                  <a:cs typeface="Open Sans"/>
                  <a:sym typeface="Open Sans"/>
                </a:rPr>
                <a:t>Within 30 Miles</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72"/>
          <p:cNvSpPr txBox="1">
            <a:spLocks noGrp="1"/>
          </p:cNvSpPr>
          <p:nvPr>
            <p:ph type="body" idx="1"/>
          </p:nvPr>
        </p:nvSpPr>
        <p:spPr>
          <a:xfrm>
            <a:off x="3531109" y="1600264"/>
            <a:ext cx="7729557" cy="127199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None/>
            </a:pPr>
            <a:r>
              <a:rPr lang="en-US"/>
              <a:t>Michigan’s Teacher Shortage: 2023 Comprehensive Report</a:t>
            </a:r>
            <a:endParaRPr/>
          </a:p>
        </p:txBody>
      </p:sp>
      <p:sp>
        <p:nvSpPr>
          <p:cNvPr id="490" name="Google Shape;490;p72"/>
          <p:cNvSpPr txBox="1">
            <a:spLocks noGrp="1"/>
          </p:cNvSpPr>
          <p:nvPr>
            <p:ph type="body" idx="2"/>
          </p:nvPr>
        </p:nvSpPr>
        <p:spPr>
          <a:xfrm>
            <a:off x="3531109" y="3276770"/>
            <a:ext cx="7729557" cy="969475"/>
          </a:xfrm>
          <a:prstGeom prst="rect">
            <a:avLst/>
          </a:prstGeom>
          <a:noFill/>
          <a:ln>
            <a:noFill/>
          </a:ln>
        </p:spPr>
        <p:txBody>
          <a:bodyPr spcFirstLastPara="1" wrap="square" lIns="91425" tIns="45700" rIns="91425" bIns="45700" anchor="t" anchorCtr="0">
            <a:noAutofit/>
          </a:bodyPr>
          <a:lstStyle/>
          <a:p>
            <a:pPr marL="0" lvl="0" indent="0" algn="l" rtl="0">
              <a:lnSpc>
                <a:spcPct val="108000"/>
              </a:lnSpc>
              <a:spcBef>
                <a:spcPts val="0"/>
              </a:spcBef>
              <a:spcAft>
                <a:spcPts val="0"/>
              </a:spcAft>
              <a:buClr>
                <a:schemeClr val="lt1"/>
              </a:buClr>
              <a:buSzPts val="2600"/>
              <a:buNone/>
            </a:pPr>
            <a:r>
              <a:rPr lang="en-US" sz="2600"/>
              <a:t>Presented to DARTEP</a:t>
            </a:r>
            <a:endParaRPr sz="2600"/>
          </a:p>
          <a:p>
            <a:pPr marL="0" lvl="0" indent="0" algn="l" rtl="0">
              <a:lnSpc>
                <a:spcPct val="108000"/>
              </a:lnSpc>
              <a:spcBef>
                <a:spcPts val="0"/>
              </a:spcBef>
              <a:spcAft>
                <a:spcPts val="0"/>
              </a:spcAft>
              <a:buClr>
                <a:schemeClr val="lt1"/>
              </a:buClr>
              <a:buSzPts val="2600"/>
              <a:buNone/>
            </a:pPr>
            <a:r>
              <a:rPr lang="en-US" sz="2600"/>
              <a:t>February 3, 2023</a:t>
            </a:r>
            <a:endParaRPr/>
          </a:p>
        </p:txBody>
      </p:sp>
      <p:sp>
        <p:nvSpPr>
          <p:cNvPr id="491" name="Google Shape;491;p72"/>
          <p:cNvSpPr txBox="1">
            <a:spLocks noGrp="1"/>
          </p:cNvSpPr>
          <p:nvPr>
            <p:ph type="body" idx="3"/>
          </p:nvPr>
        </p:nvSpPr>
        <p:spPr>
          <a:xfrm>
            <a:off x="3531109" y="4564498"/>
            <a:ext cx="7729557" cy="3760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600"/>
              <a:buFont typeface="Open Sans"/>
              <a:buNone/>
            </a:pPr>
            <a:r>
              <a:rPr lang="en-US"/>
              <a:t>Tara Kilbride, Ph.D.</a:t>
            </a:r>
            <a:endParaRPr/>
          </a:p>
        </p:txBody>
      </p:sp>
      <p:sp>
        <p:nvSpPr>
          <p:cNvPr id="492" name="Google Shape;492;p72"/>
          <p:cNvSpPr txBox="1">
            <a:spLocks noGrp="1"/>
          </p:cNvSpPr>
          <p:nvPr>
            <p:ph type="body" idx="4"/>
          </p:nvPr>
        </p:nvSpPr>
        <p:spPr>
          <a:xfrm>
            <a:off x="3531111" y="5841993"/>
            <a:ext cx="7729557" cy="35208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600"/>
              <a:buFont typeface="Open Sans"/>
              <a:buNone/>
            </a:pPr>
            <a:r>
              <a:rPr lang="en-US"/>
              <a:t>College of Education | Michigan State University</a:t>
            </a:r>
            <a:endParaRPr/>
          </a:p>
        </p:txBody>
      </p:sp>
      <p:sp>
        <p:nvSpPr>
          <p:cNvPr id="493" name="Google Shape;493;p72"/>
          <p:cNvSpPr txBox="1">
            <a:spLocks noGrp="1"/>
          </p:cNvSpPr>
          <p:nvPr>
            <p:ph type="body" idx="5"/>
          </p:nvPr>
        </p:nvSpPr>
        <p:spPr>
          <a:xfrm>
            <a:off x="3531111" y="4882751"/>
            <a:ext cx="7729557" cy="3760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600"/>
              <a:buFont typeface="Open Sans"/>
              <a:buNone/>
            </a:pPr>
            <a:r>
              <a:rPr lang="en-US"/>
              <a:t>Assistant Director for Research, EPIC</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90"/>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20</a:t>
            </a:fld>
            <a:endParaRPr/>
          </a:p>
        </p:txBody>
      </p:sp>
      <p:sp>
        <p:nvSpPr>
          <p:cNvPr id="753" name="Google Shape;753;p90"/>
          <p:cNvSpPr txBox="1">
            <a:spLocks noGrp="1"/>
          </p:cNvSpPr>
          <p:nvPr>
            <p:ph type="title"/>
          </p:nvPr>
        </p:nvSpPr>
        <p:spPr>
          <a:xfrm>
            <a:off x="597345" y="294399"/>
            <a:ext cx="3169415" cy="454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2600"/>
              <a:buFont typeface="Open Sans ExtraBold"/>
              <a:buNone/>
            </a:pPr>
            <a:r>
              <a:rPr lang="en-US" sz="2600">
                <a:solidFill>
                  <a:srgbClr val="0C0C0C"/>
                </a:solidFill>
                <a:latin typeface="Open Sans ExtraBold"/>
                <a:ea typeface="Open Sans ExtraBold"/>
                <a:cs typeface="Open Sans ExtraBold"/>
                <a:sym typeface="Open Sans ExtraBold"/>
              </a:rPr>
              <a:t>Teacher Preparation</a:t>
            </a:r>
            <a:endParaRPr/>
          </a:p>
        </p:txBody>
      </p:sp>
      <p:sp>
        <p:nvSpPr>
          <p:cNvPr id="754" name="Google Shape;754;p90"/>
          <p:cNvSpPr txBox="1"/>
          <p:nvPr/>
        </p:nvSpPr>
        <p:spPr>
          <a:xfrm>
            <a:off x="597345" y="1120833"/>
            <a:ext cx="2902939" cy="21506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F44"/>
              </a:buClr>
              <a:buSzPts val="1600"/>
              <a:buFont typeface="Arial"/>
              <a:buNone/>
            </a:pPr>
            <a:r>
              <a:rPr lang="en-US" sz="1600" b="1">
                <a:solidFill>
                  <a:srgbClr val="007F44"/>
                </a:solidFill>
                <a:latin typeface="Open Sans"/>
                <a:ea typeface="Open Sans"/>
                <a:cs typeface="Open Sans"/>
                <a:sym typeface="Open Sans"/>
              </a:rPr>
              <a:t>Graduates from these 9 teacher preparation providers are the most likely to stay within 30 miles for their first teaching jobs.</a:t>
            </a:r>
            <a:endParaRPr/>
          </a:p>
        </p:txBody>
      </p:sp>
      <p:pic>
        <p:nvPicPr>
          <p:cNvPr id="755" name="Google Shape;755;p90"/>
          <p:cNvPicPr preferRelativeResize="0"/>
          <p:nvPr/>
        </p:nvPicPr>
        <p:blipFill rotWithShape="1">
          <a:blip r:embed="rId3">
            <a:alphaModFix/>
          </a:blip>
          <a:srcRect/>
          <a:stretch/>
        </p:blipFill>
        <p:spPr>
          <a:xfrm>
            <a:off x="456163" y="5943252"/>
            <a:ext cx="835889" cy="835889"/>
          </a:xfrm>
          <a:prstGeom prst="rect">
            <a:avLst/>
          </a:prstGeom>
          <a:noFill/>
          <a:ln>
            <a:noFill/>
          </a:ln>
        </p:spPr>
      </p:pic>
      <p:grpSp>
        <p:nvGrpSpPr>
          <p:cNvPr id="756" name="Google Shape;756;p90"/>
          <p:cNvGrpSpPr/>
          <p:nvPr/>
        </p:nvGrpSpPr>
        <p:grpSpPr>
          <a:xfrm>
            <a:off x="3577309" y="108152"/>
            <a:ext cx="8235884" cy="6646606"/>
            <a:chOff x="2682982" y="108152"/>
            <a:chExt cx="6176913" cy="6646606"/>
          </a:xfrm>
        </p:grpSpPr>
        <p:pic>
          <p:nvPicPr>
            <p:cNvPr id="757" name="Google Shape;757;p90" descr="Map&#10;&#10;Description automatically generated"/>
            <p:cNvPicPr preferRelativeResize="0"/>
            <p:nvPr/>
          </p:nvPicPr>
          <p:blipFill rotWithShape="1">
            <a:blip r:embed="rId4">
              <a:alphaModFix/>
            </a:blip>
            <a:srcRect/>
            <a:stretch/>
          </p:blipFill>
          <p:spPr>
            <a:xfrm>
              <a:off x="2682982" y="108152"/>
              <a:ext cx="6176913" cy="6646606"/>
            </a:xfrm>
            <a:prstGeom prst="rect">
              <a:avLst/>
            </a:prstGeom>
            <a:noFill/>
            <a:ln>
              <a:noFill/>
            </a:ln>
          </p:spPr>
        </p:pic>
        <p:sp>
          <p:nvSpPr>
            <p:cNvPr id="758" name="Google Shape;758;p90"/>
            <p:cNvSpPr txBox="1"/>
            <p:nvPr/>
          </p:nvSpPr>
          <p:spPr>
            <a:xfrm>
              <a:off x="3433417" y="131960"/>
              <a:ext cx="1290219"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Calvin University</a:t>
              </a:r>
              <a:endParaRPr/>
            </a:p>
          </p:txBody>
        </p:sp>
        <p:sp>
          <p:nvSpPr>
            <p:cNvPr id="759" name="Google Shape;759;p90"/>
            <p:cNvSpPr txBox="1"/>
            <p:nvPr/>
          </p:nvSpPr>
          <p:spPr>
            <a:xfrm>
              <a:off x="3426744" y="294399"/>
              <a:ext cx="1290219"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71%</a:t>
              </a:r>
              <a:endParaRPr/>
            </a:p>
          </p:txBody>
        </p:sp>
        <p:sp>
          <p:nvSpPr>
            <p:cNvPr id="760" name="Google Shape;760;p90"/>
            <p:cNvSpPr txBox="1"/>
            <p:nvPr/>
          </p:nvSpPr>
          <p:spPr>
            <a:xfrm>
              <a:off x="4774733" y="131960"/>
              <a:ext cx="1989558" cy="23852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Eastern Michigan University</a:t>
              </a:r>
              <a:endParaRPr/>
            </a:p>
          </p:txBody>
        </p:sp>
        <p:sp>
          <p:nvSpPr>
            <p:cNvPr id="761" name="Google Shape;761;p90"/>
            <p:cNvSpPr txBox="1"/>
            <p:nvPr/>
          </p:nvSpPr>
          <p:spPr>
            <a:xfrm>
              <a:off x="5467398" y="294399"/>
              <a:ext cx="1290219"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76%</a:t>
              </a:r>
              <a:endParaRPr/>
            </a:p>
          </p:txBody>
        </p:sp>
        <p:sp>
          <p:nvSpPr>
            <p:cNvPr id="762" name="Google Shape;762;p90"/>
            <p:cNvSpPr txBox="1"/>
            <p:nvPr/>
          </p:nvSpPr>
          <p:spPr>
            <a:xfrm>
              <a:off x="6958610" y="131960"/>
              <a:ext cx="1882680"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Rochester University</a:t>
              </a:r>
              <a:endParaRPr/>
            </a:p>
          </p:txBody>
        </p:sp>
        <p:sp>
          <p:nvSpPr>
            <p:cNvPr id="763" name="Google Shape;763;p90"/>
            <p:cNvSpPr txBox="1"/>
            <p:nvPr/>
          </p:nvSpPr>
          <p:spPr>
            <a:xfrm>
              <a:off x="6951937" y="294399"/>
              <a:ext cx="1882680"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80%</a:t>
              </a:r>
              <a:endParaRPr/>
            </a:p>
          </p:txBody>
        </p:sp>
        <p:sp>
          <p:nvSpPr>
            <p:cNvPr id="764" name="Google Shape;764;p90"/>
            <p:cNvSpPr txBox="1"/>
            <p:nvPr/>
          </p:nvSpPr>
          <p:spPr>
            <a:xfrm>
              <a:off x="2767302" y="2346996"/>
              <a:ext cx="1948244" cy="23852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Univ. of Michigan - Dearborn</a:t>
              </a:r>
              <a:endParaRPr/>
            </a:p>
          </p:txBody>
        </p:sp>
        <p:sp>
          <p:nvSpPr>
            <p:cNvPr id="765" name="Google Shape;765;p90"/>
            <p:cNvSpPr txBox="1"/>
            <p:nvPr/>
          </p:nvSpPr>
          <p:spPr>
            <a:xfrm>
              <a:off x="2825071" y="2501741"/>
              <a:ext cx="1883802"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92%</a:t>
              </a:r>
              <a:endParaRPr/>
            </a:p>
          </p:txBody>
        </p:sp>
        <p:sp>
          <p:nvSpPr>
            <p:cNvPr id="766" name="Google Shape;766;p90"/>
            <p:cNvSpPr txBox="1"/>
            <p:nvPr/>
          </p:nvSpPr>
          <p:spPr>
            <a:xfrm>
              <a:off x="5151119" y="2339302"/>
              <a:ext cx="1613171" cy="23852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Univ. of Michigan - Flint</a:t>
              </a:r>
              <a:endParaRPr/>
            </a:p>
          </p:txBody>
        </p:sp>
        <p:sp>
          <p:nvSpPr>
            <p:cNvPr id="767" name="Google Shape;767;p90"/>
            <p:cNvSpPr txBox="1"/>
            <p:nvPr/>
          </p:nvSpPr>
          <p:spPr>
            <a:xfrm>
              <a:off x="5467398" y="2501741"/>
              <a:ext cx="1290219"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82%</a:t>
              </a:r>
              <a:endParaRPr/>
            </a:p>
          </p:txBody>
        </p:sp>
        <p:sp>
          <p:nvSpPr>
            <p:cNvPr id="768" name="Google Shape;768;p90"/>
            <p:cNvSpPr txBox="1"/>
            <p:nvPr/>
          </p:nvSpPr>
          <p:spPr>
            <a:xfrm>
              <a:off x="7406640" y="2346167"/>
              <a:ext cx="1401111" cy="23852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Oakland University</a:t>
              </a:r>
              <a:endParaRPr/>
            </a:p>
          </p:txBody>
        </p:sp>
        <p:sp>
          <p:nvSpPr>
            <p:cNvPr id="769" name="Google Shape;769;p90"/>
            <p:cNvSpPr txBox="1"/>
            <p:nvPr/>
          </p:nvSpPr>
          <p:spPr>
            <a:xfrm>
              <a:off x="7510859" y="2508606"/>
              <a:ext cx="1290219"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87%</a:t>
              </a:r>
              <a:endParaRPr/>
            </a:p>
          </p:txBody>
        </p:sp>
        <p:sp>
          <p:nvSpPr>
            <p:cNvPr id="770" name="Google Shape;770;p90"/>
            <p:cNvSpPr txBox="1"/>
            <p:nvPr/>
          </p:nvSpPr>
          <p:spPr>
            <a:xfrm>
              <a:off x="3312160" y="4562984"/>
              <a:ext cx="1396713" cy="23852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Schoolcraft College</a:t>
              </a:r>
              <a:endParaRPr/>
            </a:p>
          </p:txBody>
        </p:sp>
        <p:sp>
          <p:nvSpPr>
            <p:cNvPr id="771" name="Google Shape;771;p90"/>
            <p:cNvSpPr txBox="1"/>
            <p:nvPr/>
          </p:nvSpPr>
          <p:spPr>
            <a:xfrm>
              <a:off x="3411981" y="4725423"/>
              <a:ext cx="1290219"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81%</a:t>
              </a:r>
              <a:endParaRPr/>
            </a:p>
          </p:txBody>
        </p:sp>
        <p:sp>
          <p:nvSpPr>
            <p:cNvPr id="772" name="Google Shape;772;p90"/>
            <p:cNvSpPr txBox="1"/>
            <p:nvPr/>
          </p:nvSpPr>
          <p:spPr>
            <a:xfrm>
              <a:off x="5049520" y="4562674"/>
              <a:ext cx="1734863" cy="23852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Siena Heights University</a:t>
              </a:r>
              <a:endParaRPr/>
            </a:p>
          </p:txBody>
        </p:sp>
        <p:sp>
          <p:nvSpPr>
            <p:cNvPr id="773" name="Google Shape;773;p90"/>
            <p:cNvSpPr txBox="1"/>
            <p:nvPr/>
          </p:nvSpPr>
          <p:spPr>
            <a:xfrm>
              <a:off x="5487491" y="4725113"/>
              <a:ext cx="1290219"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65%</a:t>
              </a:r>
              <a:endParaRPr/>
            </a:p>
          </p:txBody>
        </p:sp>
        <p:sp>
          <p:nvSpPr>
            <p:cNvPr id="774" name="Google Shape;774;p90"/>
            <p:cNvSpPr txBox="1"/>
            <p:nvPr/>
          </p:nvSpPr>
          <p:spPr>
            <a:xfrm>
              <a:off x="7222354" y="4562674"/>
              <a:ext cx="1608499" cy="23852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Wayne State University</a:t>
              </a:r>
              <a:endParaRPr/>
            </a:p>
          </p:txBody>
        </p:sp>
        <p:sp>
          <p:nvSpPr>
            <p:cNvPr id="775" name="Google Shape;775;p90"/>
            <p:cNvSpPr txBox="1"/>
            <p:nvPr/>
          </p:nvSpPr>
          <p:spPr>
            <a:xfrm>
              <a:off x="7533961" y="4725113"/>
              <a:ext cx="1290219"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94%</a:t>
              </a:r>
              <a:endParaRPr/>
            </a:p>
          </p:txBody>
        </p:sp>
      </p:grpSp>
      <p:sp>
        <p:nvSpPr>
          <p:cNvPr id="776" name="Google Shape;776;p90"/>
          <p:cNvSpPr txBox="1"/>
          <p:nvPr/>
        </p:nvSpPr>
        <p:spPr>
          <a:xfrm>
            <a:off x="597345" y="3322321"/>
            <a:ext cx="2735135" cy="11074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a:solidFill>
                  <a:schemeClr val="dk1"/>
                </a:solidFill>
                <a:latin typeface="Open Sans"/>
                <a:ea typeface="Open Sans"/>
                <a:cs typeface="Open Sans"/>
                <a:sym typeface="Open Sans"/>
              </a:rPr>
              <a:t>8 out of 9 are located in the southeastern part of the state, 1 is in Grand Rapids.</a:t>
            </a:r>
            <a:endParaRPr/>
          </a:p>
          <a:p>
            <a:pPr marL="0" marR="0" lvl="0" indent="0" algn="l" rtl="0">
              <a:lnSpc>
                <a:spcPct val="100000"/>
              </a:lnSpc>
              <a:spcBef>
                <a:spcPts val="1000"/>
              </a:spcBef>
              <a:spcAft>
                <a:spcPts val="0"/>
              </a:spcAft>
              <a:buClr>
                <a:schemeClr val="dk1"/>
              </a:buClr>
              <a:buSzPts val="1400"/>
              <a:buFont typeface="Arial"/>
              <a:buNone/>
            </a:pPr>
            <a:r>
              <a:rPr lang="en-US" sz="1400">
                <a:solidFill>
                  <a:schemeClr val="dk1"/>
                </a:solidFill>
                <a:latin typeface="Open Sans"/>
                <a:ea typeface="Open Sans"/>
                <a:cs typeface="Open Sans"/>
                <a:sym typeface="Open Sans"/>
              </a:rPr>
              <a:t>Very few first-year teachers from these institutions worked in the upper peninsula or northern half of the lower peninsula.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91"/>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21</a:t>
            </a:fld>
            <a:endParaRPr/>
          </a:p>
        </p:txBody>
      </p:sp>
      <p:sp>
        <p:nvSpPr>
          <p:cNvPr id="783" name="Google Shape;783;p91"/>
          <p:cNvSpPr txBox="1">
            <a:spLocks noGrp="1"/>
          </p:cNvSpPr>
          <p:nvPr>
            <p:ph type="title"/>
          </p:nvPr>
        </p:nvSpPr>
        <p:spPr>
          <a:xfrm>
            <a:off x="597345" y="294399"/>
            <a:ext cx="3169415" cy="454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2600"/>
              <a:buFont typeface="Open Sans ExtraBold"/>
              <a:buNone/>
            </a:pPr>
            <a:r>
              <a:rPr lang="en-US" sz="2600">
                <a:solidFill>
                  <a:srgbClr val="0C0C0C"/>
                </a:solidFill>
                <a:latin typeface="Open Sans ExtraBold"/>
                <a:ea typeface="Open Sans ExtraBold"/>
                <a:cs typeface="Open Sans ExtraBold"/>
                <a:sym typeface="Open Sans ExtraBold"/>
              </a:rPr>
              <a:t>Teacher Preparation</a:t>
            </a:r>
            <a:endParaRPr/>
          </a:p>
        </p:txBody>
      </p:sp>
      <p:sp>
        <p:nvSpPr>
          <p:cNvPr id="784" name="Google Shape;784;p91"/>
          <p:cNvSpPr txBox="1"/>
          <p:nvPr/>
        </p:nvSpPr>
        <p:spPr>
          <a:xfrm>
            <a:off x="597345" y="1120833"/>
            <a:ext cx="2902939" cy="28777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F44"/>
              </a:buClr>
              <a:buSzPts val="1600"/>
              <a:buFont typeface="Arial"/>
              <a:buNone/>
            </a:pPr>
            <a:r>
              <a:rPr lang="en-US" sz="1600" b="1">
                <a:solidFill>
                  <a:srgbClr val="007F44"/>
                </a:solidFill>
                <a:latin typeface="Open Sans"/>
                <a:ea typeface="Open Sans"/>
                <a:cs typeface="Open Sans"/>
                <a:sym typeface="Open Sans"/>
              </a:rPr>
              <a:t>Graduates from these 9 teacher preparation providers are the </a:t>
            </a:r>
            <a:r>
              <a:rPr lang="en-US" sz="1600" b="1" i="1">
                <a:solidFill>
                  <a:srgbClr val="007F44"/>
                </a:solidFill>
                <a:latin typeface="Open Sans"/>
                <a:ea typeface="Open Sans"/>
                <a:cs typeface="Open Sans"/>
                <a:sym typeface="Open Sans"/>
              </a:rPr>
              <a:t>least </a:t>
            </a:r>
            <a:r>
              <a:rPr lang="en-US" sz="1600" b="1">
                <a:solidFill>
                  <a:srgbClr val="007F44"/>
                </a:solidFill>
                <a:latin typeface="Open Sans"/>
                <a:ea typeface="Open Sans"/>
                <a:cs typeface="Open Sans"/>
                <a:sym typeface="Open Sans"/>
              </a:rPr>
              <a:t>likely to stay within 30 miles for their first teaching jobs.</a:t>
            </a:r>
            <a:endParaRPr/>
          </a:p>
        </p:txBody>
      </p:sp>
      <p:pic>
        <p:nvPicPr>
          <p:cNvPr id="785" name="Google Shape;785;p91"/>
          <p:cNvPicPr preferRelativeResize="0"/>
          <p:nvPr/>
        </p:nvPicPr>
        <p:blipFill rotWithShape="1">
          <a:blip r:embed="rId3">
            <a:alphaModFix/>
          </a:blip>
          <a:srcRect/>
          <a:stretch/>
        </p:blipFill>
        <p:spPr>
          <a:xfrm>
            <a:off x="456163" y="5943252"/>
            <a:ext cx="835889" cy="835889"/>
          </a:xfrm>
          <a:prstGeom prst="rect">
            <a:avLst/>
          </a:prstGeom>
          <a:noFill/>
          <a:ln>
            <a:noFill/>
          </a:ln>
        </p:spPr>
      </p:pic>
      <p:grpSp>
        <p:nvGrpSpPr>
          <p:cNvPr id="786" name="Google Shape;786;p91"/>
          <p:cNvGrpSpPr/>
          <p:nvPr/>
        </p:nvGrpSpPr>
        <p:grpSpPr>
          <a:xfrm>
            <a:off x="3577309" y="108152"/>
            <a:ext cx="8235883" cy="6646606"/>
            <a:chOff x="2682982" y="108152"/>
            <a:chExt cx="6176912" cy="6646606"/>
          </a:xfrm>
        </p:grpSpPr>
        <p:pic>
          <p:nvPicPr>
            <p:cNvPr id="787" name="Google Shape;787;p91"/>
            <p:cNvPicPr preferRelativeResize="0"/>
            <p:nvPr/>
          </p:nvPicPr>
          <p:blipFill rotWithShape="1">
            <a:blip r:embed="rId4">
              <a:alphaModFix/>
            </a:blip>
            <a:srcRect/>
            <a:stretch/>
          </p:blipFill>
          <p:spPr>
            <a:xfrm>
              <a:off x="2682982" y="108152"/>
              <a:ext cx="6176912" cy="6646606"/>
            </a:xfrm>
            <a:prstGeom prst="rect">
              <a:avLst/>
            </a:prstGeom>
            <a:noFill/>
            <a:ln>
              <a:noFill/>
            </a:ln>
          </p:spPr>
        </p:pic>
        <p:sp>
          <p:nvSpPr>
            <p:cNvPr id="788" name="Google Shape;788;p91"/>
            <p:cNvSpPr txBox="1"/>
            <p:nvPr/>
          </p:nvSpPr>
          <p:spPr>
            <a:xfrm>
              <a:off x="3433417" y="131960"/>
              <a:ext cx="1290219"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Adrian College</a:t>
              </a:r>
              <a:endParaRPr/>
            </a:p>
          </p:txBody>
        </p:sp>
        <p:sp>
          <p:nvSpPr>
            <p:cNvPr id="789" name="Google Shape;789;p91"/>
            <p:cNvSpPr txBox="1"/>
            <p:nvPr/>
          </p:nvSpPr>
          <p:spPr>
            <a:xfrm>
              <a:off x="3426744" y="294399"/>
              <a:ext cx="1290219"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32%</a:t>
              </a:r>
              <a:endParaRPr/>
            </a:p>
          </p:txBody>
        </p:sp>
        <p:sp>
          <p:nvSpPr>
            <p:cNvPr id="790" name="Google Shape;790;p91"/>
            <p:cNvSpPr txBox="1"/>
            <p:nvPr/>
          </p:nvSpPr>
          <p:spPr>
            <a:xfrm>
              <a:off x="4774733" y="131960"/>
              <a:ext cx="1989558" cy="23852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Albion College</a:t>
              </a:r>
              <a:endParaRPr/>
            </a:p>
          </p:txBody>
        </p:sp>
        <p:sp>
          <p:nvSpPr>
            <p:cNvPr id="791" name="Google Shape;791;p91"/>
            <p:cNvSpPr txBox="1"/>
            <p:nvPr/>
          </p:nvSpPr>
          <p:spPr>
            <a:xfrm>
              <a:off x="5467398" y="294399"/>
              <a:ext cx="1290219"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36%</a:t>
              </a:r>
              <a:endParaRPr/>
            </a:p>
          </p:txBody>
        </p:sp>
        <p:sp>
          <p:nvSpPr>
            <p:cNvPr id="792" name="Google Shape;792;p91"/>
            <p:cNvSpPr txBox="1"/>
            <p:nvPr/>
          </p:nvSpPr>
          <p:spPr>
            <a:xfrm>
              <a:off x="6958610" y="131960"/>
              <a:ext cx="1882680"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Alma College</a:t>
              </a:r>
              <a:endParaRPr/>
            </a:p>
          </p:txBody>
        </p:sp>
        <p:sp>
          <p:nvSpPr>
            <p:cNvPr id="793" name="Google Shape;793;p91"/>
            <p:cNvSpPr txBox="1"/>
            <p:nvPr/>
          </p:nvSpPr>
          <p:spPr>
            <a:xfrm>
              <a:off x="6951937" y="294399"/>
              <a:ext cx="1882680"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18%</a:t>
              </a:r>
              <a:endParaRPr/>
            </a:p>
          </p:txBody>
        </p:sp>
        <p:sp>
          <p:nvSpPr>
            <p:cNvPr id="794" name="Google Shape;794;p91"/>
            <p:cNvSpPr txBox="1"/>
            <p:nvPr/>
          </p:nvSpPr>
          <p:spPr>
            <a:xfrm>
              <a:off x="2767302" y="2346996"/>
              <a:ext cx="1948244" cy="23852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Central Michigan University</a:t>
              </a:r>
              <a:endParaRPr/>
            </a:p>
          </p:txBody>
        </p:sp>
        <p:sp>
          <p:nvSpPr>
            <p:cNvPr id="795" name="Google Shape;795;p91"/>
            <p:cNvSpPr txBox="1"/>
            <p:nvPr/>
          </p:nvSpPr>
          <p:spPr>
            <a:xfrm>
              <a:off x="2825071" y="2501741"/>
              <a:ext cx="1883802"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15%</a:t>
              </a:r>
              <a:endParaRPr/>
            </a:p>
          </p:txBody>
        </p:sp>
        <p:sp>
          <p:nvSpPr>
            <p:cNvPr id="796" name="Google Shape;796;p91"/>
            <p:cNvSpPr txBox="1"/>
            <p:nvPr/>
          </p:nvSpPr>
          <p:spPr>
            <a:xfrm>
              <a:off x="5151119" y="2339302"/>
              <a:ext cx="1613171" cy="23852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Ferris State University</a:t>
              </a:r>
              <a:endParaRPr/>
            </a:p>
          </p:txBody>
        </p:sp>
        <p:sp>
          <p:nvSpPr>
            <p:cNvPr id="797" name="Google Shape;797;p91"/>
            <p:cNvSpPr txBox="1"/>
            <p:nvPr/>
          </p:nvSpPr>
          <p:spPr>
            <a:xfrm>
              <a:off x="5467398" y="2501741"/>
              <a:ext cx="1290219"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19%</a:t>
              </a:r>
              <a:endParaRPr/>
            </a:p>
          </p:txBody>
        </p:sp>
        <p:sp>
          <p:nvSpPr>
            <p:cNvPr id="798" name="Google Shape;798;p91"/>
            <p:cNvSpPr txBox="1"/>
            <p:nvPr/>
          </p:nvSpPr>
          <p:spPr>
            <a:xfrm>
              <a:off x="6884432" y="2346168"/>
              <a:ext cx="1882680" cy="238527"/>
            </a:xfrm>
            <a:prstGeom prst="rect">
              <a:avLst/>
            </a:prstGeom>
            <a:solidFill>
              <a:schemeClr val="lt1"/>
            </a:solidFill>
            <a:ln>
              <a:noFill/>
            </a:ln>
          </p:spPr>
          <p:txBody>
            <a:bodyPr spcFirstLastPara="1" wrap="square" lIns="0" tIns="45700" rIns="0"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Lake Superior State University</a:t>
              </a:r>
              <a:endParaRPr/>
            </a:p>
          </p:txBody>
        </p:sp>
        <p:sp>
          <p:nvSpPr>
            <p:cNvPr id="799" name="Google Shape;799;p91"/>
            <p:cNvSpPr txBox="1"/>
            <p:nvPr/>
          </p:nvSpPr>
          <p:spPr>
            <a:xfrm>
              <a:off x="7510859" y="2508606"/>
              <a:ext cx="1290219"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41%</a:t>
              </a:r>
              <a:endParaRPr/>
            </a:p>
          </p:txBody>
        </p:sp>
        <p:sp>
          <p:nvSpPr>
            <p:cNvPr id="800" name="Google Shape;800;p91"/>
            <p:cNvSpPr txBox="1"/>
            <p:nvPr/>
          </p:nvSpPr>
          <p:spPr>
            <a:xfrm>
              <a:off x="2974010" y="4562984"/>
              <a:ext cx="1734863" cy="23852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Michigan State University</a:t>
              </a:r>
              <a:endParaRPr/>
            </a:p>
          </p:txBody>
        </p:sp>
        <p:sp>
          <p:nvSpPr>
            <p:cNvPr id="801" name="Google Shape;801;p91"/>
            <p:cNvSpPr txBox="1"/>
            <p:nvPr/>
          </p:nvSpPr>
          <p:spPr>
            <a:xfrm>
              <a:off x="3411981" y="4725423"/>
              <a:ext cx="1290219"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25%</a:t>
              </a:r>
              <a:endParaRPr/>
            </a:p>
          </p:txBody>
        </p:sp>
        <p:sp>
          <p:nvSpPr>
            <p:cNvPr id="802" name="Google Shape;802;p91"/>
            <p:cNvSpPr txBox="1"/>
            <p:nvPr/>
          </p:nvSpPr>
          <p:spPr>
            <a:xfrm>
              <a:off x="4794826" y="4562674"/>
              <a:ext cx="1989558" cy="23852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Northern Michigan University</a:t>
              </a:r>
              <a:endParaRPr/>
            </a:p>
          </p:txBody>
        </p:sp>
        <p:sp>
          <p:nvSpPr>
            <p:cNvPr id="803" name="Google Shape;803;p91"/>
            <p:cNvSpPr txBox="1"/>
            <p:nvPr/>
          </p:nvSpPr>
          <p:spPr>
            <a:xfrm>
              <a:off x="5487491" y="4725113"/>
              <a:ext cx="1290219"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23%</a:t>
              </a:r>
              <a:endParaRPr/>
            </a:p>
          </p:txBody>
        </p:sp>
        <p:sp>
          <p:nvSpPr>
            <p:cNvPr id="804" name="Google Shape;804;p91"/>
            <p:cNvSpPr txBox="1"/>
            <p:nvPr/>
          </p:nvSpPr>
          <p:spPr>
            <a:xfrm>
              <a:off x="6842154" y="4562674"/>
              <a:ext cx="1988700" cy="238527"/>
            </a:xfrm>
            <a:prstGeom prst="rect">
              <a:avLst/>
            </a:prstGeom>
            <a:solidFill>
              <a:schemeClr val="lt1"/>
            </a:solidFill>
            <a:ln>
              <a:noFill/>
            </a:ln>
          </p:spPr>
          <p:txBody>
            <a:bodyPr spcFirstLastPara="1" wrap="square" lIns="0"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Saginaw Valley State University</a:t>
              </a:r>
              <a:endParaRPr/>
            </a:p>
          </p:txBody>
        </p:sp>
        <p:sp>
          <p:nvSpPr>
            <p:cNvPr id="805" name="Google Shape;805;p91"/>
            <p:cNvSpPr txBox="1"/>
            <p:nvPr/>
          </p:nvSpPr>
          <p:spPr>
            <a:xfrm>
              <a:off x="7533961" y="4725113"/>
              <a:ext cx="1290219"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42%</a:t>
              </a:r>
              <a:endParaRPr/>
            </a:p>
          </p:txBody>
        </p:sp>
      </p:grpSp>
      <p:sp>
        <p:nvSpPr>
          <p:cNvPr id="806" name="Google Shape;806;p91"/>
          <p:cNvSpPr txBox="1"/>
          <p:nvPr/>
        </p:nvSpPr>
        <p:spPr>
          <a:xfrm>
            <a:off x="597345" y="3322321"/>
            <a:ext cx="2802868" cy="11074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a:solidFill>
                  <a:schemeClr val="dk1"/>
                </a:solidFill>
                <a:latin typeface="Open Sans"/>
                <a:ea typeface="Open Sans"/>
                <a:cs typeface="Open Sans"/>
                <a:sym typeface="Open Sans"/>
              </a:rPr>
              <a:t>Many of these providers are located in central MI and the upper peninsula.</a:t>
            </a:r>
            <a:endParaRPr/>
          </a:p>
          <a:p>
            <a:pPr marL="0" marR="0" lvl="0" indent="0" algn="l" rtl="0">
              <a:lnSpc>
                <a:spcPct val="100000"/>
              </a:lnSpc>
              <a:spcBef>
                <a:spcPts val="1000"/>
              </a:spcBef>
              <a:spcAft>
                <a:spcPts val="0"/>
              </a:spcAft>
              <a:buClr>
                <a:schemeClr val="dk1"/>
              </a:buClr>
              <a:buSzPts val="1400"/>
              <a:buFont typeface="Arial"/>
              <a:buNone/>
            </a:pPr>
            <a:r>
              <a:rPr lang="en-US" sz="1400">
                <a:solidFill>
                  <a:schemeClr val="dk1"/>
                </a:solidFill>
                <a:latin typeface="Open Sans"/>
                <a:ea typeface="Open Sans"/>
                <a:cs typeface="Open Sans"/>
                <a:sym typeface="Open Sans"/>
              </a:rPr>
              <a:t>Even though most graduates left the local area, they did not always reach all areas of the state.</a:t>
            </a:r>
            <a:endParaRPr/>
          </a:p>
          <a:p>
            <a:pPr marL="0" marR="0" lvl="0" indent="0" algn="l" rtl="0">
              <a:lnSpc>
                <a:spcPct val="100000"/>
              </a:lnSpc>
              <a:spcBef>
                <a:spcPts val="1000"/>
              </a:spcBef>
              <a:spcAft>
                <a:spcPts val="0"/>
              </a:spcAft>
              <a:buClr>
                <a:schemeClr val="dk1"/>
              </a:buClr>
              <a:buSzPts val="1400"/>
              <a:buFont typeface="Arial"/>
              <a:buNone/>
            </a:pPr>
            <a:endParaRPr sz="1400">
              <a:solidFill>
                <a:schemeClr val="dk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92"/>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22</a:t>
            </a:fld>
            <a:endParaRPr/>
          </a:p>
        </p:txBody>
      </p:sp>
      <p:sp>
        <p:nvSpPr>
          <p:cNvPr id="813" name="Google Shape;813;p92"/>
          <p:cNvSpPr txBox="1">
            <a:spLocks noGrp="1"/>
          </p:cNvSpPr>
          <p:nvPr>
            <p:ph type="title"/>
          </p:nvPr>
        </p:nvSpPr>
        <p:spPr>
          <a:xfrm>
            <a:off x="597345" y="294399"/>
            <a:ext cx="3169415" cy="454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2600"/>
              <a:buFont typeface="Open Sans ExtraBold"/>
              <a:buNone/>
            </a:pPr>
            <a:r>
              <a:rPr lang="en-US" sz="2600">
                <a:solidFill>
                  <a:srgbClr val="0C0C0C"/>
                </a:solidFill>
                <a:latin typeface="Open Sans ExtraBold"/>
                <a:ea typeface="Open Sans ExtraBold"/>
                <a:cs typeface="Open Sans ExtraBold"/>
                <a:sym typeface="Open Sans ExtraBold"/>
              </a:rPr>
              <a:t>Teacher Preparation</a:t>
            </a:r>
            <a:endParaRPr/>
          </a:p>
        </p:txBody>
      </p:sp>
      <p:sp>
        <p:nvSpPr>
          <p:cNvPr id="814" name="Google Shape;814;p92"/>
          <p:cNvSpPr txBox="1"/>
          <p:nvPr/>
        </p:nvSpPr>
        <p:spPr>
          <a:xfrm>
            <a:off x="597345" y="1120833"/>
            <a:ext cx="2902939" cy="28777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F44"/>
              </a:buClr>
              <a:buSzPts val="1600"/>
              <a:buFont typeface="Arial"/>
              <a:buNone/>
            </a:pPr>
            <a:r>
              <a:rPr lang="en-US" sz="1600" b="1">
                <a:solidFill>
                  <a:srgbClr val="007F44"/>
                </a:solidFill>
                <a:latin typeface="Open Sans"/>
                <a:ea typeface="Open Sans"/>
                <a:cs typeface="Open Sans"/>
                <a:sym typeface="Open Sans"/>
              </a:rPr>
              <a:t>Graduates from these 9 teacher preparation providers taught in both nearby and distant areas.</a:t>
            </a:r>
            <a:endParaRPr/>
          </a:p>
        </p:txBody>
      </p:sp>
      <p:pic>
        <p:nvPicPr>
          <p:cNvPr id="815" name="Google Shape;815;p92"/>
          <p:cNvPicPr preferRelativeResize="0"/>
          <p:nvPr/>
        </p:nvPicPr>
        <p:blipFill rotWithShape="1">
          <a:blip r:embed="rId3">
            <a:alphaModFix/>
          </a:blip>
          <a:srcRect/>
          <a:stretch/>
        </p:blipFill>
        <p:spPr>
          <a:xfrm>
            <a:off x="456163" y="5943252"/>
            <a:ext cx="835889" cy="835889"/>
          </a:xfrm>
          <a:prstGeom prst="rect">
            <a:avLst/>
          </a:prstGeom>
          <a:noFill/>
          <a:ln>
            <a:noFill/>
          </a:ln>
        </p:spPr>
      </p:pic>
      <p:grpSp>
        <p:nvGrpSpPr>
          <p:cNvPr id="816" name="Google Shape;816;p92"/>
          <p:cNvGrpSpPr/>
          <p:nvPr/>
        </p:nvGrpSpPr>
        <p:grpSpPr>
          <a:xfrm>
            <a:off x="3577309" y="108152"/>
            <a:ext cx="8235883" cy="6646606"/>
            <a:chOff x="2682982" y="108152"/>
            <a:chExt cx="6176912" cy="6646606"/>
          </a:xfrm>
        </p:grpSpPr>
        <p:pic>
          <p:nvPicPr>
            <p:cNvPr id="817" name="Google Shape;817;p92"/>
            <p:cNvPicPr preferRelativeResize="0"/>
            <p:nvPr/>
          </p:nvPicPr>
          <p:blipFill rotWithShape="1">
            <a:blip r:embed="rId4">
              <a:alphaModFix/>
            </a:blip>
            <a:srcRect/>
            <a:stretch/>
          </p:blipFill>
          <p:spPr>
            <a:xfrm>
              <a:off x="2682982" y="108152"/>
              <a:ext cx="6176912" cy="6646606"/>
            </a:xfrm>
            <a:prstGeom prst="rect">
              <a:avLst/>
            </a:prstGeom>
            <a:noFill/>
            <a:ln>
              <a:noFill/>
            </a:ln>
          </p:spPr>
        </p:pic>
        <p:sp>
          <p:nvSpPr>
            <p:cNvPr id="818" name="Google Shape;818;p92"/>
            <p:cNvSpPr txBox="1"/>
            <p:nvPr/>
          </p:nvSpPr>
          <p:spPr>
            <a:xfrm>
              <a:off x="3433417" y="131960"/>
              <a:ext cx="1290219"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Aquinas College</a:t>
              </a:r>
              <a:endParaRPr/>
            </a:p>
          </p:txBody>
        </p:sp>
        <p:sp>
          <p:nvSpPr>
            <p:cNvPr id="819" name="Google Shape;819;p92"/>
            <p:cNvSpPr txBox="1"/>
            <p:nvPr/>
          </p:nvSpPr>
          <p:spPr>
            <a:xfrm>
              <a:off x="3426744" y="294399"/>
              <a:ext cx="1290219"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61%</a:t>
              </a:r>
              <a:endParaRPr/>
            </a:p>
          </p:txBody>
        </p:sp>
        <p:sp>
          <p:nvSpPr>
            <p:cNvPr id="820" name="Google Shape;820;p92"/>
            <p:cNvSpPr txBox="1"/>
            <p:nvPr/>
          </p:nvSpPr>
          <p:spPr>
            <a:xfrm>
              <a:off x="4774733" y="131960"/>
              <a:ext cx="1989558" cy="23852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Davenport University</a:t>
              </a:r>
              <a:endParaRPr/>
            </a:p>
          </p:txBody>
        </p:sp>
        <p:sp>
          <p:nvSpPr>
            <p:cNvPr id="821" name="Google Shape;821;p92"/>
            <p:cNvSpPr txBox="1"/>
            <p:nvPr/>
          </p:nvSpPr>
          <p:spPr>
            <a:xfrm>
              <a:off x="5467398" y="294399"/>
              <a:ext cx="1290219"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59%</a:t>
              </a:r>
              <a:endParaRPr/>
            </a:p>
          </p:txBody>
        </p:sp>
        <p:sp>
          <p:nvSpPr>
            <p:cNvPr id="822" name="Google Shape;822;p92"/>
            <p:cNvSpPr txBox="1"/>
            <p:nvPr/>
          </p:nvSpPr>
          <p:spPr>
            <a:xfrm>
              <a:off x="6958610" y="131960"/>
              <a:ext cx="1882680" cy="246221"/>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Cornerstone University</a:t>
              </a:r>
              <a:endParaRPr/>
            </a:p>
          </p:txBody>
        </p:sp>
        <p:sp>
          <p:nvSpPr>
            <p:cNvPr id="823" name="Google Shape;823;p92"/>
            <p:cNvSpPr txBox="1"/>
            <p:nvPr/>
          </p:nvSpPr>
          <p:spPr>
            <a:xfrm>
              <a:off x="6951937" y="294399"/>
              <a:ext cx="1882680"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56%</a:t>
              </a:r>
              <a:endParaRPr/>
            </a:p>
          </p:txBody>
        </p:sp>
        <p:sp>
          <p:nvSpPr>
            <p:cNvPr id="824" name="Google Shape;824;p92"/>
            <p:cNvSpPr txBox="1"/>
            <p:nvPr/>
          </p:nvSpPr>
          <p:spPr>
            <a:xfrm>
              <a:off x="2767302" y="2346996"/>
              <a:ext cx="1948244" cy="23852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Grand Valley State University</a:t>
              </a:r>
              <a:endParaRPr/>
            </a:p>
          </p:txBody>
        </p:sp>
        <p:sp>
          <p:nvSpPr>
            <p:cNvPr id="825" name="Google Shape;825;p92"/>
            <p:cNvSpPr txBox="1"/>
            <p:nvPr/>
          </p:nvSpPr>
          <p:spPr>
            <a:xfrm>
              <a:off x="2825071" y="2501741"/>
              <a:ext cx="1883802"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52%</a:t>
              </a:r>
              <a:endParaRPr/>
            </a:p>
          </p:txBody>
        </p:sp>
        <p:sp>
          <p:nvSpPr>
            <p:cNvPr id="826" name="Google Shape;826;p92"/>
            <p:cNvSpPr txBox="1"/>
            <p:nvPr/>
          </p:nvSpPr>
          <p:spPr>
            <a:xfrm>
              <a:off x="5151119" y="2339302"/>
              <a:ext cx="1613171" cy="23852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Hope College</a:t>
              </a:r>
              <a:endParaRPr/>
            </a:p>
          </p:txBody>
        </p:sp>
        <p:sp>
          <p:nvSpPr>
            <p:cNvPr id="827" name="Google Shape;827;p92"/>
            <p:cNvSpPr txBox="1"/>
            <p:nvPr/>
          </p:nvSpPr>
          <p:spPr>
            <a:xfrm>
              <a:off x="5467398" y="2501741"/>
              <a:ext cx="1290219"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61%</a:t>
              </a:r>
              <a:endParaRPr/>
            </a:p>
          </p:txBody>
        </p:sp>
        <p:sp>
          <p:nvSpPr>
            <p:cNvPr id="828" name="Google Shape;828;p92"/>
            <p:cNvSpPr txBox="1"/>
            <p:nvPr/>
          </p:nvSpPr>
          <p:spPr>
            <a:xfrm>
              <a:off x="7222354" y="2346167"/>
              <a:ext cx="1585397" cy="23852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Madonna University</a:t>
              </a:r>
              <a:endParaRPr/>
            </a:p>
          </p:txBody>
        </p:sp>
        <p:sp>
          <p:nvSpPr>
            <p:cNvPr id="829" name="Google Shape;829;p92"/>
            <p:cNvSpPr txBox="1"/>
            <p:nvPr/>
          </p:nvSpPr>
          <p:spPr>
            <a:xfrm>
              <a:off x="7510859" y="2508606"/>
              <a:ext cx="1290219"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55%</a:t>
              </a:r>
              <a:endParaRPr/>
            </a:p>
          </p:txBody>
        </p:sp>
        <p:sp>
          <p:nvSpPr>
            <p:cNvPr id="830" name="Google Shape;830;p92"/>
            <p:cNvSpPr txBox="1"/>
            <p:nvPr/>
          </p:nvSpPr>
          <p:spPr>
            <a:xfrm>
              <a:off x="2760630" y="4562984"/>
              <a:ext cx="1948244" cy="238527"/>
            </a:xfrm>
            <a:prstGeom prst="rect">
              <a:avLst/>
            </a:prstGeom>
            <a:solidFill>
              <a:schemeClr val="lt1"/>
            </a:solidFill>
            <a:ln>
              <a:noFill/>
            </a:ln>
          </p:spPr>
          <p:txBody>
            <a:bodyPr spcFirstLastPara="1" wrap="square" lIns="0"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Univ. of Michigan – Ann Arbor</a:t>
              </a:r>
              <a:endParaRPr/>
            </a:p>
          </p:txBody>
        </p:sp>
        <p:sp>
          <p:nvSpPr>
            <p:cNvPr id="831" name="Google Shape;831;p92"/>
            <p:cNvSpPr txBox="1"/>
            <p:nvPr/>
          </p:nvSpPr>
          <p:spPr>
            <a:xfrm>
              <a:off x="3411981" y="4725423"/>
              <a:ext cx="1290219"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52%</a:t>
              </a:r>
              <a:endParaRPr/>
            </a:p>
          </p:txBody>
        </p:sp>
        <p:sp>
          <p:nvSpPr>
            <p:cNvPr id="832" name="Google Shape;832;p92"/>
            <p:cNvSpPr txBox="1"/>
            <p:nvPr/>
          </p:nvSpPr>
          <p:spPr>
            <a:xfrm>
              <a:off x="5049520" y="4562674"/>
              <a:ext cx="1734863" cy="23852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Spring Arbor University</a:t>
              </a:r>
              <a:endParaRPr/>
            </a:p>
          </p:txBody>
        </p:sp>
        <p:sp>
          <p:nvSpPr>
            <p:cNvPr id="833" name="Google Shape;833;p92"/>
            <p:cNvSpPr txBox="1"/>
            <p:nvPr/>
          </p:nvSpPr>
          <p:spPr>
            <a:xfrm>
              <a:off x="5487491" y="4725113"/>
              <a:ext cx="1290219"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43%</a:t>
              </a:r>
              <a:endParaRPr/>
            </a:p>
          </p:txBody>
        </p:sp>
        <p:sp>
          <p:nvSpPr>
            <p:cNvPr id="834" name="Google Shape;834;p92"/>
            <p:cNvSpPr txBox="1"/>
            <p:nvPr/>
          </p:nvSpPr>
          <p:spPr>
            <a:xfrm>
              <a:off x="6842152" y="4562674"/>
              <a:ext cx="1988701" cy="23852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b="1">
                  <a:solidFill>
                    <a:srgbClr val="007F44"/>
                  </a:solidFill>
                  <a:latin typeface="Open Sans"/>
                  <a:ea typeface="Open Sans"/>
                  <a:cs typeface="Open Sans"/>
                  <a:sym typeface="Open Sans"/>
                </a:rPr>
                <a:t>Western Michigan University</a:t>
              </a:r>
              <a:endParaRPr/>
            </a:p>
          </p:txBody>
        </p:sp>
        <p:sp>
          <p:nvSpPr>
            <p:cNvPr id="835" name="Google Shape;835;p92"/>
            <p:cNvSpPr txBox="1"/>
            <p:nvPr/>
          </p:nvSpPr>
          <p:spPr>
            <a:xfrm>
              <a:off x="7533961" y="4725113"/>
              <a:ext cx="1290219" cy="2385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50">
                  <a:solidFill>
                    <a:schemeClr val="dk1"/>
                  </a:solidFill>
                  <a:latin typeface="Open Sans"/>
                  <a:ea typeface="Open Sans"/>
                  <a:cs typeface="Open Sans"/>
                  <a:sym typeface="Open Sans"/>
                </a:rPr>
                <a:t>51%</a:t>
              </a:r>
              <a:endParaRPr/>
            </a:p>
          </p:txBody>
        </p:sp>
      </p:grpSp>
      <p:sp>
        <p:nvSpPr>
          <p:cNvPr id="836" name="Google Shape;836;p92"/>
          <p:cNvSpPr txBox="1"/>
          <p:nvPr/>
        </p:nvSpPr>
        <p:spPr>
          <a:xfrm>
            <a:off x="597345" y="3027681"/>
            <a:ext cx="2775775" cy="11074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a:solidFill>
                  <a:schemeClr val="dk1"/>
                </a:solidFill>
                <a:latin typeface="Open Sans"/>
                <a:ea typeface="Open Sans"/>
                <a:cs typeface="Open Sans"/>
                <a:sym typeface="Open Sans"/>
              </a:rPr>
              <a:t>All 9 are in the southern half of the lower peninsula. Several are in the Grand Rapids area.</a:t>
            </a:r>
            <a:endParaRPr/>
          </a:p>
          <a:p>
            <a:pPr marL="0" marR="0" lvl="0" indent="0" algn="l" rtl="0">
              <a:lnSpc>
                <a:spcPct val="100000"/>
              </a:lnSpc>
              <a:spcBef>
                <a:spcPts val="1000"/>
              </a:spcBef>
              <a:spcAft>
                <a:spcPts val="0"/>
              </a:spcAft>
              <a:buClr>
                <a:schemeClr val="dk1"/>
              </a:buClr>
              <a:buSzPts val="1400"/>
              <a:buFont typeface="Arial"/>
              <a:buNone/>
            </a:pPr>
            <a:endParaRPr sz="1400">
              <a:solidFill>
                <a:schemeClr val="dk1"/>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93"/>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23</a:t>
            </a:fld>
            <a:endParaRPr/>
          </a:p>
        </p:txBody>
      </p:sp>
      <p:sp>
        <p:nvSpPr>
          <p:cNvPr id="843" name="Google Shape;843;p93"/>
          <p:cNvSpPr txBox="1">
            <a:spLocks noGrp="1"/>
          </p:cNvSpPr>
          <p:nvPr>
            <p:ph type="body" idx="2"/>
          </p:nvPr>
        </p:nvSpPr>
        <p:spPr>
          <a:xfrm>
            <a:off x="721725" y="2876473"/>
            <a:ext cx="8348063" cy="17699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F44"/>
              </a:buClr>
              <a:buSzPts val="3600"/>
              <a:buNone/>
            </a:pPr>
            <a:r>
              <a:rPr lang="en-US" sz="3600">
                <a:solidFill>
                  <a:srgbClr val="007F44"/>
                </a:solidFill>
                <a:latin typeface="Open Sans ExtraBold"/>
                <a:ea typeface="Open Sans ExtraBold"/>
                <a:cs typeface="Open Sans ExtraBold"/>
                <a:sym typeface="Open Sans ExtraBold"/>
              </a:rPr>
              <a:t>Results:</a:t>
            </a:r>
            <a:br>
              <a:rPr lang="en-US" sz="3600">
                <a:solidFill>
                  <a:srgbClr val="007F44"/>
                </a:solidFill>
                <a:latin typeface="Open Sans ExtraBold"/>
                <a:ea typeface="Open Sans ExtraBold"/>
                <a:cs typeface="Open Sans ExtraBold"/>
                <a:sym typeface="Open Sans ExtraBold"/>
              </a:rPr>
            </a:br>
            <a:r>
              <a:rPr lang="en-US" sz="3600">
                <a:latin typeface="Open Sans ExtraBold"/>
                <a:ea typeface="Open Sans ExtraBold"/>
                <a:cs typeface="Open Sans ExtraBold"/>
                <a:sym typeface="Open Sans ExtraBold"/>
              </a:rPr>
              <a:t>Highest-Need Regions</a:t>
            </a:r>
            <a:endParaRPr/>
          </a:p>
          <a:p>
            <a:pPr marL="0" lvl="0" indent="0" algn="l" rtl="0">
              <a:lnSpc>
                <a:spcPct val="100000"/>
              </a:lnSpc>
              <a:spcBef>
                <a:spcPts val="1800"/>
              </a:spcBef>
              <a:spcAft>
                <a:spcPts val="0"/>
              </a:spcAft>
              <a:buClr>
                <a:schemeClr val="dk1"/>
              </a:buClr>
              <a:buSzPts val="3600"/>
              <a:buNone/>
            </a:pPr>
            <a:endParaRPr sz="3600">
              <a:latin typeface="Open Sans ExtraBold"/>
              <a:ea typeface="Open Sans ExtraBold"/>
              <a:cs typeface="Open Sans ExtraBold"/>
              <a:sym typeface="Open Sans ExtraBold"/>
            </a:endParaRPr>
          </a:p>
        </p:txBody>
      </p:sp>
      <p:sp>
        <p:nvSpPr>
          <p:cNvPr id="844" name="Google Shape;844;p93"/>
          <p:cNvSpPr/>
          <p:nvPr/>
        </p:nvSpPr>
        <p:spPr>
          <a:xfrm>
            <a:off x="0" y="2876473"/>
            <a:ext cx="423695" cy="1451688"/>
          </a:xfrm>
          <a:prstGeom prst="rect">
            <a:avLst/>
          </a:prstGeom>
          <a:solidFill>
            <a:srgbClr val="007F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94"/>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24</a:t>
            </a:fld>
            <a:endParaRPr/>
          </a:p>
        </p:txBody>
      </p:sp>
      <p:sp>
        <p:nvSpPr>
          <p:cNvPr id="851" name="Google Shape;851;p94"/>
          <p:cNvSpPr txBox="1">
            <a:spLocks noGrp="1"/>
          </p:cNvSpPr>
          <p:nvPr>
            <p:ph type="title"/>
          </p:nvPr>
        </p:nvSpPr>
        <p:spPr>
          <a:xfrm>
            <a:off x="560173" y="365125"/>
            <a:ext cx="10793627" cy="4584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C0C0C"/>
              </a:buClr>
              <a:buSzPts val="2600"/>
              <a:buFont typeface="Open Sans ExtraBold"/>
              <a:buNone/>
            </a:pPr>
            <a:r>
              <a:rPr lang="en-US" sz="2600"/>
              <a:t>Highest-Need Regions</a:t>
            </a:r>
            <a:endParaRPr/>
          </a:p>
        </p:txBody>
      </p:sp>
      <p:sp>
        <p:nvSpPr>
          <p:cNvPr id="852" name="Google Shape;852;p94"/>
          <p:cNvSpPr txBox="1">
            <a:spLocks noGrp="1"/>
          </p:cNvSpPr>
          <p:nvPr>
            <p:ph type="body" idx="1"/>
          </p:nvPr>
        </p:nvSpPr>
        <p:spPr>
          <a:xfrm>
            <a:off x="560175" y="825692"/>
            <a:ext cx="9339199" cy="6320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F44"/>
              </a:buClr>
              <a:buSzPts val="1600"/>
              <a:buNone/>
            </a:pPr>
            <a:r>
              <a:rPr lang="en-US"/>
              <a:t>Teacher shortages in Michigan vary widely at the local </a:t>
            </a:r>
            <a:br>
              <a:rPr lang="en-US"/>
            </a:br>
            <a:r>
              <a:rPr lang="en-US"/>
              <a:t>level, even between close neighboring districts</a:t>
            </a:r>
            <a:endParaRPr/>
          </a:p>
        </p:txBody>
      </p:sp>
      <p:sp>
        <p:nvSpPr>
          <p:cNvPr id="853" name="Google Shape;853;p94"/>
          <p:cNvSpPr txBox="1"/>
          <p:nvPr/>
        </p:nvSpPr>
        <p:spPr>
          <a:xfrm>
            <a:off x="560173" y="1693195"/>
            <a:ext cx="5374960" cy="6011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600"/>
              <a:buFont typeface="Arial"/>
              <a:buNone/>
            </a:pPr>
            <a:r>
              <a:rPr lang="en-US" sz="1600" b="1">
                <a:solidFill>
                  <a:schemeClr val="lt1"/>
                </a:solidFill>
                <a:latin typeface="Open Sans"/>
                <a:ea typeface="Open Sans"/>
                <a:cs typeface="Open Sans"/>
                <a:sym typeface="Open Sans"/>
              </a:rPr>
              <a:t>Teachers Transferring to Other Schools or Districts (Fall-to-Fall)</a:t>
            </a:r>
            <a:endParaRPr/>
          </a:p>
        </p:txBody>
      </p:sp>
      <p:grpSp>
        <p:nvGrpSpPr>
          <p:cNvPr id="854" name="Google Shape;854;p94"/>
          <p:cNvGrpSpPr/>
          <p:nvPr/>
        </p:nvGrpSpPr>
        <p:grpSpPr>
          <a:xfrm>
            <a:off x="560175" y="1584586"/>
            <a:ext cx="9038881" cy="5162484"/>
            <a:chOff x="420130" y="1584586"/>
            <a:chExt cx="6745552" cy="5136890"/>
          </a:xfrm>
        </p:grpSpPr>
        <p:pic>
          <p:nvPicPr>
            <p:cNvPr id="855" name="Google Shape;855;p94" descr="Map&#10;&#10;Description automatically generated"/>
            <p:cNvPicPr preferRelativeResize="0"/>
            <p:nvPr/>
          </p:nvPicPr>
          <p:blipFill rotWithShape="1">
            <a:blip r:embed="rId3">
              <a:alphaModFix/>
            </a:blip>
            <a:srcRect/>
            <a:stretch/>
          </p:blipFill>
          <p:spPr>
            <a:xfrm>
              <a:off x="420130" y="1584586"/>
              <a:ext cx="5036346" cy="5136890"/>
            </a:xfrm>
            <a:prstGeom prst="rect">
              <a:avLst/>
            </a:prstGeom>
            <a:noFill/>
            <a:ln>
              <a:noFill/>
            </a:ln>
          </p:spPr>
        </p:pic>
        <p:pic>
          <p:nvPicPr>
            <p:cNvPr id="856" name="Google Shape;856;p94" descr="Map&#10;&#10;Description automatically generated"/>
            <p:cNvPicPr preferRelativeResize="0"/>
            <p:nvPr/>
          </p:nvPicPr>
          <p:blipFill rotWithShape="1">
            <a:blip r:embed="rId3">
              <a:alphaModFix/>
            </a:blip>
            <a:srcRect l="3463" t="66729" r="68919" b="2966"/>
            <a:stretch/>
          </p:blipFill>
          <p:spPr>
            <a:xfrm>
              <a:off x="5456476" y="1993764"/>
              <a:ext cx="1709206" cy="1912890"/>
            </a:xfrm>
            <a:prstGeom prst="rect">
              <a:avLst/>
            </a:prstGeom>
            <a:noFill/>
            <a:ln>
              <a:noFill/>
            </a:ln>
          </p:spPr>
        </p:pic>
      </p:grpSp>
      <p:sp>
        <p:nvSpPr>
          <p:cNvPr id="857" name="Google Shape;857;p94"/>
          <p:cNvSpPr/>
          <p:nvPr/>
        </p:nvSpPr>
        <p:spPr>
          <a:xfrm>
            <a:off x="464083" y="4900412"/>
            <a:ext cx="2635433" cy="182106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58" name="Google Shape;858;p94"/>
          <p:cNvPicPr preferRelativeResize="0"/>
          <p:nvPr/>
        </p:nvPicPr>
        <p:blipFill rotWithShape="1">
          <a:blip r:embed="rId4">
            <a:alphaModFix/>
          </a:blip>
          <a:srcRect/>
          <a:stretch/>
        </p:blipFill>
        <p:spPr>
          <a:xfrm>
            <a:off x="456163" y="5943252"/>
            <a:ext cx="835889" cy="83588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95"/>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25</a:t>
            </a:fld>
            <a:endParaRPr/>
          </a:p>
        </p:txBody>
      </p:sp>
      <p:sp>
        <p:nvSpPr>
          <p:cNvPr id="865" name="Google Shape;865;p95"/>
          <p:cNvSpPr txBox="1">
            <a:spLocks noGrp="1"/>
          </p:cNvSpPr>
          <p:nvPr>
            <p:ph type="title"/>
          </p:nvPr>
        </p:nvSpPr>
        <p:spPr>
          <a:xfrm>
            <a:off x="560173" y="365125"/>
            <a:ext cx="10793627" cy="4584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C0C0C"/>
              </a:buClr>
              <a:buSzPts val="2600"/>
              <a:buFont typeface="Open Sans ExtraBold"/>
              <a:buNone/>
            </a:pPr>
            <a:r>
              <a:rPr lang="en-US" sz="2600"/>
              <a:t>Highest-Need Regions</a:t>
            </a:r>
            <a:endParaRPr/>
          </a:p>
        </p:txBody>
      </p:sp>
      <p:sp>
        <p:nvSpPr>
          <p:cNvPr id="866" name="Google Shape;866;p95"/>
          <p:cNvSpPr txBox="1">
            <a:spLocks noGrp="1"/>
          </p:cNvSpPr>
          <p:nvPr>
            <p:ph type="body" idx="1"/>
          </p:nvPr>
        </p:nvSpPr>
        <p:spPr>
          <a:xfrm>
            <a:off x="560175" y="825692"/>
            <a:ext cx="9339199" cy="6320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F44"/>
              </a:buClr>
              <a:buSzPts val="1600"/>
              <a:buNone/>
            </a:pPr>
            <a:r>
              <a:rPr lang="en-US"/>
              <a:t>Some areas of the state are facing subject-specific shortages </a:t>
            </a:r>
            <a:br>
              <a:rPr lang="en-US"/>
            </a:br>
            <a:r>
              <a:rPr lang="en-US"/>
              <a:t>while others are facing shortages of all types of teachers.</a:t>
            </a:r>
            <a:endParaRPr/>
          </a:p>
        </p:txBody>
      </p:sp>
      <p:sp>
        <p:nvSpPr>
          <p:cNvPr id="867" name="Google Shape;867;p95"/>
          <p:cNvSpPr txBox="1"/>
          <p:nvPr/>
        </p:nvSpPr>
        <p:spPr>
          <a:xfrm>
            <a:off x="560173" y="1693195"/>
            <a:ext cx="5374960" cy="6011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600"/>
              <a:buFont typeface="Arial"/>
              <a:buNone/>
            </a:pPr>
            <a:r>
              <a:rPr lang="en-US" sz="1600" b="1">
                <a:solidFill>
                  <a:schemeClr val="lt1"/>
                </a:solidFill>
                <a:latin typeface="Open Sans"/>
                <a:ea typeface="Open Sans"/>
                <a:cs typeface="Open Sans"/>
                <a:sym typeface="Open Sans"/>
              </a:rPr>
              <a:t>Teachers Transferring to Other Schools or Districts (Fall-to-Fall)</a:t>
            </a:r>
            <a:endParaRPr/>
          </a:p>
        </p:txBody>
      </p:sp>
      <p:grpSp>
        <p:nvGrpSpPr>
          <p:cNvPr id="868" name="Google Shape;868;p95"/>
          <p:cNvGrpSpPr/>
          <p:nvPr/>
        </p:nvGrpSpPr>
        <p:grpSpPr>
          <a:xfrm>
            <a:off x="560171" y="1421050"/>
            <a:ext cx="3510253" cy="2685249"/>
            <a:chOff x="420128" y="1421050"/>
            <a:chExt cx="2632690" cy="2685249"/>
          </a:xfrm>
        </p:grpSpPr>
        <p:pic>
          <p:nvPicPr>
            <p:cNvPr id="869" name="Google Shape;869;p95" descr="Map&#10;&#10;Description automatically generated"/>
            <p:cNvPicPr preferRelativeResize="0"/>
            <p:nvPr/>
          </p:nvPicPr>
          <p:blipFill rotWithShape="1">
            <a:blip r:embed="rId3">
              <a:alphaModFix/>
            </a:blip>
            <a:srcRect/>
            <a:stretch/>
          </p:blipFill>
          <p:spPr>
            <a:xfrm>
              <a:off x="420128" y="1421050"/>
              <a:ext cx="2632690" cy="2685249"/>
            </a:xfrm>
            <a:prstGeom prst="rect">
              <a:avLst/>
            </a:prstGeom>
            <a:noFill/>
            <a:ln>
              <a:noFill/>
            </a:ln>
          </p:spPr>
        </p:pic>
        <p:pic>
          <p:nvPicPr>
            <p:cNvPr id="870" name="Google Shape;870;p95" descr="Map&#10;&#10;Description automatically generated"/>
            <p:cNvPicPr preferRelativeResize="0"/>
            <p:nvPr/>
          </p:nvPicPr>
          <p:blipFill rotWithShape="1">
            <a:blip r:embed="rId3">
              <a:alphaModFix/>
            </a:blip>
            <a:srcRect t="67304" r="70626" b="-1"/>
            <a:stretch/>
          </p:blipFill>
          <p:spPr>
            <a:xfrm>
              <a:off x="420128" y="2901741"/>
              <a:ext cx="1060942" cy="1204558"/>
            </a:xfrm>
            <a:prstGeom prst="rect">
              <a:avLst/>
            </a:prstGeom>
            <a:noFill/>
            <a:ln>
              <a:noFill/>
            </a:ln>
          </p:spPr>
        </p:pic>
      </p:grpSp>
      <p:grpSp>
        <p:nvGrpSpPr>
          <p:cNvPr id="871" name="Google Shape;871;p95"/>
          <p:cNvGrpSpPr/>
          <p:nvPr/>
        </p:nvGrpSpPr>
        <p:grpSpPr>
          <a:xfrm>
            <a:off x="4316317" y="1421050"/>
            <a:ext cx="3510253" cy="2695990"/>
            <a:chOff x="3237238" y="1421050"/>
            <a:chExt cx="2632690" cy="2695990"/>
          </a:xfrm>
        </p:grpSpPr>
        <p:pic>
          <p:nvPicPr>
            <p:cNvPr id="872" name="Google Shape;872;p95" descr="Map&#10;&#10;Description automatically generated"/>
            <p:cNvPicPr preferRelativeResize="0"/>
            <p:nvPr/>
          </p:nvPicPr>
          <p:blipFill rotWithShape="1">
            <a:blip r:embed="rId4">
              <a:alphaModFix/>
            </a:blip>
            <a:srcRect/>
            <a:stretch/>
          </p:blipFill>
          <p:spPr>
            <a:xfrm>
              <a:off x="3237238" y="1421050"/>
              <a:ext cx="2632690" cy="2685249"/>
            </a:xfrm>
            <a:prstGeom prst="rect">
              <a:avLst/>
            </a:prstGeom>
            <a:noFill/>
            <a:ln>
              <a:noFill/>
            </a:ln>
          </p:spPr>
        </p:pic>
        <p:pic>
          <p:nvPicPr>
            <p:cNvPr id="873" name="Google Shape;873;p95" descr="Map&#10;&#10;Description automatically generated"/>
            <p:cNvPicPr preferRelativeResize="0"/>
            <p:nvPr/>
          </p:nvPicPr>
          <p:blipFill rotWithShape="1">
            <a:blip r:embed="rId4">
              <a:alphaModFix/>
            </a:blip>
            <a:srcRect l="2622" t="67029" r="68732"/>
            <a:stretch/>
          </p:blipFill>
          <p:spPr>
            <a:xfrm>
              <a:off x="3239373" y="2912481"/>
              <a:ext cx="1026076" cy="1204559"/>
            </a:xfrm>
            <a:prstGeom prst="rect">
              <a:avLst/>
            </a:prstGeom>
            <a:noFill/>
            <a:ln>
              <a:noFill/>
            </a:ln>
          </p:spPr>
        </p:pic>
      </p:grpSp>
      <p:grpSp>
        <p:nvGrpSpPr>
          <p:cNvPr id="874" name="Google Shape;874;p95"/>
          <p:cNvGrpSpPr/>
          <p:nvPr/>
        </p:nvGrpSpPr>
        <p:grpSpPr>
          <a:xfrm>
            <a:off x="8072464" y="1421050"/>
            <a:ext cx="3510255" cy="2698883"/>
            <a:chOff x="6054348" y="1421050"/>
            <a:chExt cx="2632691" cy="2698883"/>
          </a:xfrm>
        </p:grpSpPr>
        <p:pic>
          <p:nvPicPr>
            <p:cNvPr id="875" name="Google Shape;875;p95" descr="Map&#10;&#10;Description automatically generated with medium confidence"/>
            <p:cNvPicPr preferRelativeResize="0"/>
            <p:nvPr/>
          </p:nvPicPr>
          <p:blipFill rotWithShape="1">
            <a:blip r:embed="rId5">
              <a:alphaModFix/>
            </a:blip>
            <a:srcRect/>
            <a:stretch/>
          </p:blipFill>
          <p:spPr>
            <a:xfrm>
              <a:off x="6054348" y="1421050"/>
              <a:ext cx="2632691" cy="2685249"/>
            </a:xfrm>
            <a:prstGeom prst="rect">
              <a:avLst/>
            </a:prstGeom>
            <a:noFill/>
            <a:ln>
              <a:noFill/>
            </a:ln>
          </p:spPr>
        </p:pic>
        <p:pic>
          <p:nvPicPr>
            <p:cNvPr id="876" name="Google Shape;876;p95" descr="Map&#10;&#10;Description automatically generated with medium confidence"/>
            <p:cNvPicPr preferRelativeResize="0"/>
            <p:nvPr/>
          </p:nvPicPr>
          <p:blipFill rotWithShape="1">
            <a:blip r:embed="rId5">
              <a:alphaModFix/>
            </a:blip>
            <a:srcRect l="2218" t="67509" r="66784" b="-1"/>
            <a:stretch/>
          </p:blipFill>
          <p:spPr>
            <a:xfrm>
              <a:off x="6063634" y="2912480"/>
              <a:ext cx="1129428" cy="1207453"/>
            </a:xfrm>
            <a:prstGeom prst="rect">
              <a:avLst/>
            </a:prstGeom>
            <a:noFill/>
            <a:ln>
              <a:noFill/>
            </a:ln>
          </p:spPr>
        </p:pic>
      </p:grpSp>
      <p:grpSp>
        <p:nvGrpSpPr>
          <p:cNvPr id="877" name="Google Shape;877;p95"/>
          <p:cNvGrpSpPr/>
          <p:nvPr/>
        </p:nvGrpSpPr>
        <p:grpSpPr>
          <a:xfrm>
            <a:off x="8078156" y="4119935"/>
            <a:ext cx="3510255" cy="2685249"/>
            <a:chOff x="6058617" y="4119935"/>
            <a:chExt cx="2632691" cy="2685249"/>
          </a:xfrm>
        </p:grpSpPr>
        <p:pic>
          <p:nvPicPr>
            <p:cNvPr id="878" name="Google Shape;878;p95" descr="Map&#10;&#10;Description automatically generated with low confidence"/>
            <p:cNvPicPr preferRelativeResize="0"/>
            <p:nvPr/>
          </p:nvPicPr>
          <p:blipFill rotWithShape="1">
            <a:blip r:embed="rId6">
              <a:alphaModFix/>
            </a:blip>
            <a:srcRect/>
            <a:stretch/>
          </p:blipFill>
          <p:spPr>
            <a:xfrm>
              <a:off x="6058617" y="4119935"/>
              <a:ext cx="2632691" cy="2685249"/>
            </a:xfrm>
            <a:prstGeom prst="rect">
              <a:avLst/>
            </a:prstGeom>
            <a:noFill/>
            <a:ln>
              <a:noFill/>
            </a:ln>
          </p:spPr>
        </p:pic>
        <p:pic>
          <p:nvPicPr>
            <p:cNvPr id="879" name="Google Shape;879;p95" descr="Map&#10;&#10;Description automatically generated with low confidence"/>
            <p:cNvPicPr preferRelativeResize="0"/>
            <p:nvPr/>
          </p:nvPicPr>
          <p:blipFill rotWithShape="1">
            <a:blip r:embed="rId6">
              <a:alphaModFix/>
            </a:blip>
            <a:srcRect l="3294" t="67625" r="68576"/>
            <a:stretch/>
          </p:blipFill>
          <p:spPr>
            <a:xfrm>
              <a:off x="6072920" y="5514024"/>
              <a:ext cx="1028514" cy="1207452"/>
            </a:xfrm>
            <a:prstGeom prst="rect">
              <a:avLst/>
            </a:prstGeom>
            <a:noFill/>
            <a:ln>
              <a:noFill/>
            </a:ln>
          </p:spPr>
        </p:pic>
      </p:grpSp>
      <p:grpSp>
        <p:nvGrpSpPr>
          <p:cNvPr id="880" name="Google Shape;880;p95"/>
          <p:cNvGrpSpPr/>
          <p:nvPr/>
        </p:nvGrpSpPr>
        <p:grpSpPr>
          <a:xfrm>
            <a:off x="4261503" y="4119935"/>
            <a:ext cx="3567915" cy="2685249"/>
            <a:chOff x="3196127" y="4119935"/>
            <a:chExt cx="2675936" cy="2685249"/>
          </a:xfrm>
        </p:grpSpPr>
        <p:pic>
          <p:nvPicPr>
            <p:cNvPr id="881" name="Google Shape;881;p95" descr="Map&#10;&#10;Description automatically generated with low confidence"/>
            <p:cNvPicPr preferRelativeResize="0"/>
            <p:nvPr/>
          </p:nvPicPr>
          <p:blipFill rotWithShape="1">
            <a:blip r:embed="rId7">
              <a:alphaModFix/>
            </a:blip>
            <a:srcRect/>
            <a:stretch/>
          </p:blipFill>
          <p:spPr>
            <a:xfrm>
              <a:off x="3239373" y="4119935"/>
              <a:ext cx="2632690" cy="2685248"/>
            </a:xfrm>
            <a:prstGeom prst="rect">
              <a:avLst/>
            </a:prstGeom>
            <a:noFill/>
            <a:ln>
              <a:noFill/>
            </a:ln>
          </p:spPr>
        </p:pic>
        <p:pic>
          <p:nvPicPr>
            <p:cNvPr id="882" name="Google Shape;882;p95" descr="Map&#10;&#10;Description automatically generated with low confidence"/>
            <p:cNvPicPr preferRelativeResize="0"/>
            <p:nvPr/>
          </p:nvPicPr>
          <p:blipFill rotWithShape="1">
            <a:blip r:embed="rId7">
              <a:alphaModFix/>
            </a:blip>
            <a:srcRect l="2760" t="67275" r="70824"/>
            <a:stretch/>
          </p:blipFill>
          <p:spPr>
            <a:xfrm>
              <a:off x="3196127" y="5508674"/>
              <a:ext cx="1026076" cy="1296510"/>
            </a:xfrm>
            <a:prstGeom prst="rect">
              <a:avLst/>
            </a:prstGeom>
            <a:noFill/>
            <a:ln>
              <a:noFill/>
            </a:ln>
          </p:spPr>
        </p:pic>
      </p:grpSp>
      <p:grpSp>
        <p:nvGrpSpPr>
          <p:cNvPr id="883" name="Google Shape;883;p95"/>
          <p:cNvGrpSpPr/>
          <p:nvPr/>
        </p:nvGrpSpPr>
        <p:grpSpPr>
          <a:xfrm>
            <a:off x="560171" y="4119934"/>
            <a:ext cx="3510255" cy="2685251"/>
            <a:chOff x="420128" y="4119934"/>
            <a:chExt cx="2632691" cy="2685251"/>
          </a:xfrm>
        </p:grpSpPr>
        <p:pic>
          <p:nvPicPr>
            <p:cNvPr id="884" name="Google Shape;884;p95" descr="Map&#10;&#10;Description automatically generated"/>
            <p:cNvPicPr preferRelativeResize="0"/>
            <p:nvPr/>
          </p:nvPicPr>
          <p:blipFill rotWithShape="1">
            <a:blip r:embed="rId8">
              <a:alphaModFix/>
            </a:blip>
            <a:srcRect/>
            <a:stretch/>
          </p:blipFill>
          <p:spPr>
            <a:xfrm>
              <a:off x="420128" y="4119934"/>
              <a:ext cx="2632691" cy="2685249"/>
            </a:xfrm>
            <a:prstGeom prst="rect">
              <a:avLst/>
            </a:prstGeom>
            <a:noFill/>
            <a:ln>
              <a:noFill/>
            </a:ln>
          </p:spPr>
        </p:pic>
        <p:pic>
          <p:nvPicPr>
            <p:cNvPr id="885" name="Google Shape;885;p95" descr="Map&#10;&#10;Description automatically generated"/>
            <p:cNvPicPr preferRelativeResize="0"/>
            <p:nvPr/>
          </p:nvPicPr>
          <p:blipFill rotWithShape="1">
            <a:blip r:embed="rId8">
              <a:alphaModFix/>
            </a:blip>
            <a:srcRect l="2957" t="67275" r="70100"/>
            <a:stretch/>
          </p:blipFill>
          <p:spPr>
            <a:xfrm>
              <a:off x="420128" y="5508675"/>
              <a:ext cx="1046541" cy="1296510"/>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96"/>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26</a:t>
            </a:fld>
            <a:endParaRPr/>
          </a:p>
        </p:txBody>
      </p:sp>
      <p:sp>
        <p:nvSpPr>
          <p:cNvPr id="892" name="Google Shape;892;p96"/>
          <p:cNvSpPr txBox="1">
            <a:spLocks noGrp="1"/>
          </p:cNvSpPr>
          <p:nvPr>
            <p:ph type="title"/>
          </p:nvPr>
        </p:nvSpPr>
        <p:spPr>
          <a:xfrm>
            <a:off x="560173" y="365125"/>
            <a:ext cx="10793627" cy="4584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C0C0C"/>
              </a:buClr>
              <a:buSzPts val="2600"/>
              <a:buFont typeface="Open Sans ExtraBold"/>
              <a:buNone/>
            </a:pPr>
            <a:r>
              <a:rPr lang="en-US" sz="2600"/>
              <a:t>Highest-Need Regions</a:t>
            </a:r>
            <a:endParaRPr/>
          </a:p>
        </p:txBody>
      </p:sp>
      <p:sp>
        <p:nvSpPr>
          <p:cNvPr id="893" name="Google Shape;893;p96"/>
          <p:cNvSpPr txBox="1">
            <a:spLocks noGrp="1"/>
          </p:cNvSpPr>
          <p:nvPr>
            <p:ph type="body" idx="1"/>
          </p:nvPr>
        </p:nvSpPr>
        <p:spPr>
          <a:xfrm>
            <a:off x="560175" y="825692"/>
            <a:ext cx="9339199" cy="6320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F44"/>
              </a:buClr>
              <a:buSzPts val="1600"/>
              <a:buNone/>
            </a:pPr>
            <a:r>
              <a:rPr lang="en-US"/>
              <a:t>Teacher preparation graduates are not choosing </a:t>
            </a:r>
            <a:br>
              <a:rPr lang="en-US"/>
            </a:br>
            <a:r>
              <a:rPr lang="en-US"/>
              <a:t>to teach in some of the highest-needs areas.</a:t>
            </a:r>
            <a:endParaRPr/>
          </a:p>
        </p:txBody>
      </p:sp>
      <p:sp>
        <p:nvSpPr>
          <p:cNvPr id="894" name="Google Shape;894;p96"/>
          <p:cNvSpPr txBox="1"/>
          <p:nvPr/>
        </p:nvSpPr>
        <p:spPr>
          <a:xfrm>
            <a:off x="560173" y="1693195"/>
            <a:ext cx="5374960" cy="6011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600"/>
              <a:buFont typeface="Arial"/>
              <a:buNone/>
            </a:pPr>
            <a:r>
              <a:rPr lang="en-US" sz="1600" b="1">
                <a:solidFill>
                  <a:schemeClr val="lt1"/>
                </a:solidFill>
                <a:latin typeface="Open Sans"/>
                <a:ea typeface="Open Sans"/>
                <a:cs typeface="Open Sans"/>
                <a:sym typeface="Open Sans"/>
              </a:rPr>
              <a:t>Teachers Transferring to Other Schools or Districts (Fall-to-Fall)</a:t>
            </a:r>
            <a:endParaRPr/>
          </a:p>
        </p:txBody>
      </p:sp>
      <p:pic>
        <p:nvPicPr>
          <p:cNvPr id="895" name="Google Shape;895;p96" descr="Map&#10;&#10;Description automatically generated"/>
          <p:cNvPicPr preferRelativeResize="0"/>
          <p:nvPr/>
        </p:nvPicPr>
        <p:blipFill rotWithShape="1">
          <a:blip r:embed="rId3">
            <a:alphaModFix/>
          </a:blip>
          <a:srcRect/>
          <a:stretch/>
        </p:blipFill>
        <p:spPr>
          <a:xfrm>
            <a:off x="144147" y="1581535"/>
            <a:ext cx="4363659" cy="4450773"/>
          </a:xfrm>
          <a:prstGeom prst="rect">
            <a:avLst/>
          </a:prstGeom>
          <a:noFill/>
          <a:ln>
            <a:noFill/>
          </a:ln>
        </p:spPr>
      </p:pic>
      <p:grpSp>
        <p:nvGrpSpPr>
          <p:cNvPr id="896" name="Google Shape;896;p96"/>
          <p:cNvGrpSpPr/>
          <p:nvPr/>
        </p:nvGrpSpPr>
        <p:grpSpPr>
          <a:xfrm>
            <a:off x="5866451" y="1550325"/>
            <a:ext cx="5785977" cy="4413154"/>
            <a:chOff x="4396548" y="1493140"/>
            <a:chExt cx="4438067" cy="4513412"/>
          </a:xfrm>
        </p:grpSpPr>
        <p:pic>
          <p:nvPicPr>
            <p:cNvPr id="897" name="Google Shape;897;p96" descr="A picture containing map&#10;&#10;Description automatically generated"/>
            <p:cNvPicPr preferRelativeResize="0"/>
            <p:nvPr/>
          </p:nvPicPr>
          <p:blipFill rotWithShape="1">
            <a:blip r:embed="rId4">
              <a:alphaModFix/>
            </a:blip>
            <a:srcRect r="33985"/>
            <a:stretch/>
          </p:blipFill>
          <p:spPr>
            <a:xfrm>
              <a:off x="4396548" y="1524569"/>
              <a:ext cx="4438067" cy="4481983"/>
            </a:xfrm>
            <a:prstGeom prst="rect">
              <a:avLst/>
            </a:prstGeom>
            <a:noFill/>
            <a:ln>
              <a:noFill/>
            </a:ln>
          </p:spPr>
        </p:pic>
        <p:sp>
          <p:nvSpPr>
            <p:cNvPr id="898" name="Google Shape;898;p96"/>
            <p:cNvSpPr/>
            <p:nvPr/>
          </p:nvSpPr>
          <p:spPr>
            <a:xfrm>
              <a:off x="5937161" y="1524569"/>
              <a:ext cx="1487369" cy="1686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9" name="Google Shape;899;p96"/>
            <p:cNvSpPr txBox="1"/>
            <p:nvPr/>
          </p:nvSpPr>
          <p:spPr>
            <a:xfrm>
              <a:off x="6130001" y="1493140"/>
              <a:ext cx="245376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rgbClr val="007F44"/>
                  </a:solidFill>
                  <a:latin typeface="Open Sans"/>
                  <a:ea typeface="Open Sans"/>
                  <a:cs typeface="Open Sans"/>
                  <a:sym typeface="Open Sans"/>
                </a:rPr>
                <a:t>Locations of In-State TPP Graduates’ First Teaching Jobs</a:t>
              </a:r>
              <a:endParaRPr sz="1000" b="1">
                <a:solidFill>
                  <a:srgbClr val="007F44"/>
                </a:solidFill>
                <a:latin typeface="Open Sans"/>
                <a:ea typeface="Open Sans"/>
                <a:cs typeface="Open Sans"/>
                <a:sym typeface="Open Sans"/>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97"/>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27</a:t>
            </a:fld>
            <a:endParaRPr/>
          </a:p>
        </p:txBody>
      </p:sp>
      <p:sp>
        <p:nvSpPr>
          <p:cNvPr id="906" name="Google Shape;906;p97"/>
          <p:cNvSpPr txBox="1">
            <a:spLocks noGrp="1"/>
          </p:cNvSpPr>
          <p:nvPr>
            <p:ph type="title"/>
          </p:nvPr>
        </p:nvSpPr>
        <p:spPr>
          <a:xfrm>
            <a:off x="560173" y="365125"/>
            <a:ext cx="10661619" cy="4584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C0C0C"/>
              </a:buClr>
              <a:buSzPts val="2600"/>
              <a:buFont typeface="Open Sans ExtraBold"/>
              <a:buNone/>
            </a:pPr>
            <a:r>
              <a:rPr lang="en-US" sz="2600"/>
              <a:t>Implications</a:t>
            </a:r>
            <a:endParaRPr/>
          </a:p>
        </p:txBody>
      </p:sp>
      <p:sp>
        <p:nvSpPr>
          <p:cNvPr id="907" name="Google Shape;907;p97"/>
          <p:cNvSpPr txBox="1"/>
          <p:nvPr/>
        </p:nvSpPr>
        <p:spPr>
          <a:xfrm>
            <a:off x="560173" y="1693195"/>
            <a:ext cx="5374960" cy="6011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600"/>
              <a:buFont typeface="Arial"/>
              <a:buNone/>
            </a:pPr>
            <a:r>
              <a:rPr lang="en-US" sz="1600" b="1">
                <a:solidFill>
                  <a:schemeClr val="lt1"/>
                </a:solidFill>
                <a:latin typeface="Open Sans"/>
                <a:ea typeface="Open Sans"/>
                <a:cs typeface="Open Sans"/>
                <a:sym typeface="Open Sans"/>
              </a:rPr>
              <a:t>Teachers Transferring to Other Schools or Districts (Fall-to-Fall)</a:t>
            </a:r>
            <a:endParaRPr/>
          </a:p>
        </p:txBody>
      </p:sp>
      <p:sp>
        <p:nvSpPr>
          <p:cNvPr id="908" name="Google Shape;908;p97"/>
          <p:cNvSpPr/>
          <p:nvPr/>
        </p:nvSpPr>
        <p:spPr>
          <a:xfrm>
            <a:off x="560173" y="1003153"/>
            <a:ext cx="9478851" cy="1497358"/>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9" name="Google Shape;909;p97"/>
          <p:cNvSpPr/>
          <p:nvPr/>
        </p:nvSpPr>
        <p:spPr>
          <a:xfrm>
            <a:off x="910108" y="1223798"/>
            <a:ext cx="1408089" cy="10560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0" name="Google Shape;910;p97"/>
          <p:cNvSpPr txBox="1"/>
          <p:nvPr/>
        </p:nvSpPr>
        <p:spPr>
          <a:xfrm>
            <a:off x="2635877" y="1359773"/>
            <a:ext cx="6559640" cy="778611"/>
          </a:xfrm>
          <a:prstGeom prst="rect">
            <a:avLst/>
          </a:prstGeom>
          <a:noFill/>
          <a:ln>
            <a:noFill/>
          </a:ln>
        </p:spPr>
        <p:txBody>
          <a:bodyPr spcFirstLastPara="1" wrap="square" lIns="91425" tIns="45700" rIns="91425" bIns="45700" anchor="t" anchorCtr="0">
            <a:spAutoFit/>
          </a:bodyPr>
          <a:lstStyle/>
          <a:p>
            <a:pPr marL="0" marR="0" lvl="0" indent="0" algn="l" rtl="0">
              <a:lnSpc>
                <a:spcPct val="108000"/>
              </a:lnSpc>
              <a:spcBef>
                <a:spcPts val="0"/>
              </a:spcBef>
              <a:spcAft>
                <a:spcPts val="0"/>
              </a:spcAft>
              <a:buNone/>
            </a:pPr>
            <a:r>
              <a:rPr lang="en-US" sz="1400">
                <a:solidFill>
                  <a:schemeClr val="dk1"/>
                </a:solidFill>
                <a:latin typeface="Open Sans"/>
                <a:ea typeface="Open Sans"/>
                <a:cs typeface="Open Sans"/>
                <a:sym typeface="Open Sans"/>
              </a:rPr>
              <a:t>A one-size-fits-all solution to the teacher shortage may not be appropriate give variations in staffing challenges by region, locality, and teacher type.</a:t>
            </a:r>
            <a:endParaRPr/>
          </a:p>
        </p:txBody>
      </p:sp>
      <p:pic>
        <p:nvPicPr>
          <p:cNvPr id="911" name="Google Shape;911;p97" descr="Puzzle with solid fill"/>
          <p:cNvPicPr preferRelativeResize="0"/>
          <p:nvPr/>
        </p:nvPicPr>
        <p:blipFill rotWithShape="1">
          <a:blip r:embed="rId3">
            <a:alphaModFix/>
          </a:blip>
          <a:srcRect/>
          <a:stretch/>
        </p:blipFill>
        <p:spPr>
          <a:xfrm>
            <a:off x="1004552" y="1311109"/>
            <a:ext cx="914400" cy="914400"/>
          </a:xfrm>
          <a:prstGeom prst="rect">
            <a:avLst/>
          </a:prstGeom>
          <a:noFill/>
          <a:ln>
            <a:noFill/>
          </a:ln>
        </p:spPr>
      </p:pic>
      <p:grpSp>
        <p:nvGrpSpPr>
          <p:cNvPr id="912" name="Google Shape;912;p97"/>
          <p:cNvGrpSpPr/>
          <p:nvPr/>
        </p:nvGrpSpPr>
        <p:grpSpPr>
          <a:xfrm>
            <a:off x="560173" y="2759602"/>
            <a:ext cx="9478851" cy="1497358"/>
            <a:chOff x="420130" y="2969907"/>
            <a:chExt cx="7109138" cy="1497358"/>
          </a:xfrm>
        </p:grpSpPr>
        <p:sp>
          <p:nvSpPr>
            <p:cNvPr id="913" name="Google Shape;913;p97"/>
            <p:cNvSpPr/>
            <p:nvPr/>
          </p:nvSpPr>
          <p:spPr>
            <a:xfrm>
              <a:off x="420130" y="2969907"/>
              <a:ext cx="7109138" cy="1497358"/>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4" name="Google Shape;914;p97"/>
            <p:cNvSpPr/>
            <p:nvPr/>
          </p:nvSpPr>
          <p:spPr>
            <a:xfrm>
              <a:off x="682581" y="3190552"/>
              <a:ext cx="1056067" cy="10560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5" name="Google Shape;915;p97"/>
            <p:cNvSpPr txBox="1"/>
            <p:nvPr/>
          </p:nvSpPr>
          <p:spPr>
            <a:xfrm>
              <a:off x="1976908" y="3462103"/>
              <a:ext cx="4919730" cy="545919"/>
            </a:xfrm>
            <a:prstGeom prst="rect">
              <a:avLst/>
            </a:prstGeom>
            <a:noFill/>
            <a:ln>
              <a:noFill/>
            </a:ln>
          </p:spPr>
          <p:txBody>
            <a:bodyPr spcFirstLastPara="1" wrap="square" lIns="91425" tIns="45700" rIns="91425" bIns="45700" anchor="t" anchorCtr="0">
              <a:spAutoFit/>
            </a:bodyPr>
            <a:lstStyle/>
            <a:p>
              <a:pPr marL="0" marR="0" lvl="0" indent="0" algn="l" rtl="0">
                <a:lnSpc>
                  <a:spcPct val="108000"/>
                </a:lnSpc>
                <a:spcBef>
                  <a:spcPts val="0"/>
                </a:spcBef>
                <a:spcAft>
                  <a:spcPts val="0"/>
                </a:spcAft>
                <a:buNone/>
              </a:pPr>
              <a:r>
                <a:rPr lang="en-US" sz="1400">
                  <a:solidFill>
                    <a:schemeClr val="dk1"/>
                  </a:solidFill>
                  <a:latin typeface="Open Sans"/>
                  <a:ea typeface="Open Sans"/>
                  <a:cs typeface="Open Sans"/>
                  <a:sym typeface="Open Sans"/>
                </a:rPr>
                <a:t>Increasing the statewide supply of new teachers may not be enough to alleviate shortages in high-needs areas</a:t>
              </a:r>
              <a:endParaRPr/>
            </a:p>
          </p:txBody>
        </p:sp>
        <p:pic>
          <p:nvPicPr>
            <p:cNvPr id="916" name="Google Shape;916;p97" descr="Business Growth with solid fill"/>
            <p:cNvPicPr preferRelativeResize="0"/>
            <p:nvPr/>
          </p:nvPicPr>
          <p:blipFill rotWithShape="1">
            <a:blip r:embed="rId4">
              <a:alphaModFix/>
            </a:blip>
            <a:srcRect/>
            <a:stretch/>
          </p:blipFill>
          <p:spPr>
            <a:xfrm>
              <a:off x="790487" y="3272844"/>
              <a:ext cx="914400" cy="914400"/>
            </a:xfrm>
            <a:prstGeom prst="rect">
              <a:avLst/>
            </a:prstGeom>
            <a:noFill/>
            <a:ln>
              <a:noFill/>
            </a:ln>
          </p:spPr>
        </p:pic>
      </p:grpSp>
      <p:sp>
        <p:nvSpPr>
          <p:cNvPr id="917" name="Google Shape;917;p97"/>
          <p:cNvSpPr txBox="1"/>
          <p:nvPr/>
        </p:nvSpPr>
        <p:spPr>
          <a:xfrm>
            <a:off x="3946013" y="4555379"/>
            <a:ext cx="6093011" cy="1478162"/>
          </a:xfrm>
          <a:prstGeom prst="rect">
            <a:avLst/>
          </a:prstGeom>
          <a:noFill/>
          <a:ln>
            <a:noFill/>
          </a:ln>
        </p:spPr>
        <p:txBody>
          <a:bodyPr spcFirstLastPara="1" wrap="square" lIns="91425" tIns="45700" rIns="91425" bIns="45700" anchor="t" anchorCtr="0">
            <a:spAutoFit/>
          </a:bodyPr>
          <a:lstStyle/>
          <a:p>
            <a:pPr marL="0" marR="0" lvl="0" indent="0" algn="l" rtl="0">
              <a:lnSpc>
                <a:spcPct val="108000"/>
              </a:lnSpc>
              <a:spcBef>
                <a:spcPts val="0"/>
              </a:spcBef>
              <a:spcAft>
                <a:spcPts val="0"/>
              </a:spcAft>
              <a:buNone/>
            </a:pPr>
            <a:r>
              <a:rPr lang="en-US" sz="1200">
                <a:solidFill>
                  <a:schemeClr val="dk1"/>
                </a:solidFill>
                <a:latin typeface="Open Sans"/>
                <a:ea typeface="Open Sans"/>
                <a:cs typeface="Open Sans"/>
                <a:sym typeface="Open Sans"/>
              </a:rPr>
              <a:t>MDE has engaged in several strategies and initiatives to support school districts in addressing the unique shortages in their own local communities.</a:t>
            </a:r>
            <a:endParaRPr/>
          </a:p>
          <a:p>
            <a:pPr marL="0" marR="0" lvl="0" indent="0" algn="l" rtl="0">
              <a:lnSpc>
                <a:spcPct val="108000"/>
              </a:lnSpc>
              <a:spcBef>
                <a:spcPts val="0"/>
              </a:spcBef>
              <a:spcAft>
                <a:spcPts val="0"/>
              </a:spcAft>
              <a:buNone/>
            </a:pPr>
            <a:endParaRPr sz="1200">
              <a:solidFill>
                <a:schemeClr val="dk1"/>
              </a:solidFill>
              <a:latin typeface="Open Sans"/>
              <a:ea typeface="Open Sans"/>
              <a:cs typeface="Open Sans"/>
              <a:sym typeface="Open Sans"/>
            </a:endParaRPr>
          </a:p>
          <a:p>
            <a:pPr marL="0" marR="0" lvl="0" indent="0" algn="l" rtl="0">
              <a:lnSpc>
                <a:spcPct val="108000"/>
              </a:lnSpc>
              <a:spcBef>
                <a:spcPts val="0"/>
              </a:spcBef>
              <a:spcAft>
                <a:spcPts val="0"/>
              </a:spcAft>
              <a:buNone/>
            </a:pPr>
            <a:r>
              <a:rPr lang="en-US" sz="1200">
                <a:solidFill>
                  <a:schemeClr val="dk1"/>
                </a:solidFill>
                <a:latin typeface="Open Sans"/>
                <a:ea typeface="Open Sans"/>
                <a:cs typeface="Open Sans"/>
                <a:sym typeface="Open Sans"/>
              </a:rPr>
              <a:t>These include Grown Your Own initiatives, registered apprenticeships, and programs that help middle and high school students explore/pursue careers as educators.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98"/>
          <p:cNvSpPr txBox="1">
            <a:spLocks noGrp="1"/>
          </p:cNvSpPr>
          <p:nvPr>
            <p:ph type="body" idx="1"/>
          </p:nvPr>
        </p:nvSpPr>
        <p:spPr>
          <a:xfrm>
            <a:off x="2231220" y="4639550"/>
            <a:ext cx="7729557" cy="37605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1600"/>
              <a:buFont typeface="Open Sans"/>
              <a:buNone/>
            </a:pPr>
            <a:r>
              <a:rPr lang="en-US"/>
              <a:t>Tara Kilbride, Ph.D.</a:t>
            </a:r>
            <a:endParaRPr/>
          </a:p>
        </p:txBody>
      </p:sp>
      <p:sp>
        <p:nvSpPr>
          <p:cNvPr id="923" name="Google Shape;923;p98"/>
          <p:cNvSpPr txBox="1">
            <a:spLocks noGrp="1"/>
          </p:cNvSpPr>
          <p:nvPr>
            <p:ph type="body" idx="2"/>
          </p:nvPr>
        </p:nvSpPr>
        <p:spPr>
          <a:xfrm>
            <a:off x="2231221" y="4943621"/>
            <a:ext cx="7729557" cy="73101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1600"/>
              <a:buFont typeface="Open Sans"/>
              <a:buNone/>
            </a:pPr>
            <a:r>
              <a:rPr lang="en-US"/>
              <a:t>Assistant Director for Research, EPIC</a:t>
            </a:r>
            <a:endParaRPr/>
          </a:p>
          <a:p>
            <a:pPr marL="0" lvl="0" indent="0" algn="ctr" rtl="0">
              <a:lnSpc>
                <a:spcPct val="100000"/>
              </a:lnSpc>
              <a:spcBef>
                <a:spcPts val="1000"/>
              </a:spcBef>
              <a:spcAft>
                <a:spcPts val="0"/>
              </a:spcAft>
              <a:buClr>
                <a:schemeClr val="lt1"/>
              </a:buClr>
              <a:buSzPts val="1600"/>
              <a:buFont typeface="Open Sans"/>
              <a:buNone/>
            </a:pPr>
            <a:r>
              <a:rPr lang="en-US"/>
              <a:t>kilbrid9@msu.edu</a:t>
            </a:r>
            <a:endParaRPr/>
          </a:p>
        </p:txBody>
      </p:sp>
      <p:sp>
        <p:nvSpPr>
          <p:cNvPr id="924" name="Google Shape;924;p98"/>
          <p:cNvSpPr txBox="1">
            <a:spLocks noGrp="1"/>
          </p:cNvSpPr>
          <p:nvPr>
            <p:ph type="body" idx="3"/>
          </p:nvPr>
        </p:nvSpPr>
        <p:spPr>
          <a:xfrm>
            <a:off x="2231220" y="5786437"/>
            <a:ext cx="7729559" cy="26837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1100"/>
              <a:buFont typeface="Open Sans"/>
              <a:buNone/>
            </a:pPr>
            <a:r>
              <a:rPr lang="en-US"/>
              <a:t>COLLEGE OF EDUCATION | MICHIGAN STATE UNIVERSITY</a:t>
            </a:r>
            <a:endParaRPr/>
          </a:p>
        </p:txBody>
      </p:sp>
      <p:sp>
        <p:nvSpPr>
          <p:cNvPr id="925" name="Google Shape;925;p98"/>
          <p:cNvSpPr txBox="1">
            <a:spLocks noGrp="1"/>
          </p:cNvSpPr>
          <p:nvPr>
            <p:ph type="body" idx="4"/>
          </p:nvPr>
        </p:nvSpPr>
        <p:spPr>
          <a:xfrm>
            <a:off x="2231219" y="6009664"/>
            <a:ext cx="7729559" cy="26837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1100"/>
              <a:buFont typeface="Open Sans"/>
              <a:buNone/>
            </a:pPr>
            <a:r>
              <a:rPr lang="en-US" u="sng">
                <a:solidFill>
                  <a:schemeClr val="hlink"/>
                </a:solidFill>
                <a:hlinkClick r:id="rId3"/>
              </a:rPr>
              <a:t>https://epicedpolicy.org</a:t>
            </a:r>
            <a:r>
              <a:rPr lang="en-US"/>
              <a:t> | @EPICedpolicy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3"/>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
        <p:nvSpPr>
          <p:cNvPr id="500" name="Google Shape;500;p73"/>
          <p:cNvSpPr txBox="1">
            <a:spLocks noGrp="1"/>
          </p:cNvSpPr>
          <p:nvPr>
            <p:ph type="body" idx="1"/>
          </p:nvPr>
        </p:nvSpPr>
        <p:spPr>
          <a:xfrm>
            <a:off x="6539041" y="1826484"/>
            <a:ext cx="4420588" cy="6720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C0C0C"/>
              </a:buClr>
              <a:buSzPts val="1800"/>
              <a:buNone/>
            </a:pPr>
            <a:r>
              <a:rPr lang="en-US" sz="1800">
                <a:solidFill>
                  <a:srgbClr val="0C0C0C"/>
                </a:solidFill>
              </a:rPr>
              <a:t>Background, Data, </a:t>
            </a:r>
            <a:br>
              <a:rPr lang="en-US" sz="1800">
                <a:solidFill>
                  <a:srgbClr val="0C0C0C"/>
                </a:solidFill>
              </a:rPr>
            </a:br>
            <a:r>
              <a:rPr lang="en-US" sz="1800">
                <a:solidFill>
                  <a:srgbClr val="0C0C0C"/>
                </a:solidFill>
              </a:rPr>
              <a:t>and Methods</a:t>
            </a:r>
            <a:endParaRPr/>
          </a:p>
        </p:txBody>
      </p:sp>
      <p:sp>
        <p:nvSpPr>
          <p:cNvPr id="501" name="Google Shape;501;p73"/>
          <p:cNvSpPr/>
          <p:nvPr/>
        </p:nvSpPr>
        <p:spPr>
          <a:xfrm>
            <a:off x="0" y="0"/>
            <a:ext cx="223520" cy="6858000"/>
          </a:xfrm>
          <a:prstGeom prst="rect">
            <a:avLst/>
          </a:prstGeom>
          <a:solidFill>
            <a:srgbClr val="007F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02" name="Google Shape;502;p73"/>
          <p:cNvSpPr/>
          <p:nvPr/>
        </p:nvSpPr>
        <p:spPr>
          <a:xfrm>
            <a:off x="1523995" y="457200"/>
            <a:ext cx="4866640" cy="683141"/>
          </a:xfrm>
          <a:prstGeom prst="roundRect">
            <a:avLst>
              <a:gd name="adj" fmla="val 50000"/>
            </a:avLst>
          </a:prstGeom>
          <a:solidFill>
            <a:srgbClr val="007F44">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03" name="Google Shape;503;p73"/>
          <p:cNvSpPr txBox="1">
            <a:spLocks noGrp="1"/>
          </p:cNvSpPr>
          <p:nvPr>
            <p:ph type="title"/>
          </p:nvPr>
        </p:nvSpPr>
        <p:spPr>
          <a:xfrm>
            <a:off x="1879595" y="541019"/>
            <a:ext cx="4064000" cy="59170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C0C0C"/>
              </a:buClr>
              <a:buSzPts val="3200"/>
              <a:buFont typeface="Open Sans ExtraBold"/>
              <a:buNone/>
            </a:pPr>
            <a:r>
              <a:rPr lang="en-US" sz="3200"/>
              <a:t>Agenda</a:t>
            </a:r>
            <a:endParaRPr/>
          </a:p>
        </p:txBody>
      </p:sp>
      <p:cxnSp>
        <p:nvCxnSpPr>
          <p:cNvPr id="504" name="Google Shape;504;p73"/>
          <p:cNvCxnSpPr/>
          <p:nvPr/>
        </p:nvCxnSpPr>
        <p:spPr>
          <a:xfrm>
            <a:off x="5222235" y="1140341"/>
            <a:ext cx="0" cy="5717659"/>
          </a:xfrm>
          <a:prstGeom prst="straightConnector1">
            <a:avLst/>
          </a:prstGeom>
          <a:noFill/>
          <a:ln w="9525" cap="flat" cmpd="sng">
            <a:solidFill>
              <a:srgbClr val="0C0C0C"/>
            </a:solidFill>
            <a:prstDash val="solid"/>
            <a:miter lim="800000"/>
            <a:headEnd type="none" w="sm" len="sm"/>
            <a:tailEnd type="none" w="sm" len="sm"/>
          </a:ln>
        </p:spPr>
      </p:cxnSp>
      <p:grpSp>
        <p:nvGrpSpPr>
          <p:cNvPr id="505" name="Google Shape;505;p73"/>
          <p:cNvGrpSpPr/>
          <p:nvPr/>
        </p:nvGrpSpPr>
        <p:grpSpPr>
          <a:xfrm>
            <a:off x="4804787" y="1866494"/>
            <a:ext cx="1585848" cy="546923"/>
            <a:chOff x="3603590" y="1812229"/>
            <a:chExt cx="1189386" cy="546923"/>
          </a:xfrm>
        </p:grpSpPr>
        <p:sp>
          <p:nvSpPr>
            <p:cNvPr id="506" name="Google Shape;506;p73"/>
            <p:cNvSpPr/>
            <p:nvPr/>
          </p:nvSpPr>
          <p:spPr>
            <a:xfrm>
              <a:off x="3646263" y="1812229"/>
              <a:ext cx="546923" cy="546923"/>
            </a:xfrm>
            <a:prstGeom prst="ellipse">
              <a:avLst/>
            </a:prstGeom>
            <a:solidFill>
              <a:schemeClr val="lt1"/>
            </a:solidFill>
            <a:ln w="63500" cap="flat" cmpd="sng">
              <a:solidFill>
                <a:srgbClr val="007F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07" name="Google Shape;507;p73"/>
            <p:cNvSpPr txBox="1"/>
            <p:nvPr/>
          </p:nvSpPr>
          <p:spPr>
            <a:xfrm>
              <a:off x="3603590" y="1926513"/>
              <a:ext cx="626167" cy="33509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F44"/>
                </a:buClr>
                <a:buSzPts val="2000"/>
                <a:buFont typeface="Open Sans"/>
                <a:buNone/>
              </a:pPr>
              <a:r>
                <a:rPr lang="en-US" sz="2000" b="1" i="0" u="none" strike="noStrike" cap="none">
                  <a:solidFill>
                    <a:srgbClr val="007F44"/>
                  </a:solidFill>
                  <a:latin typeface="Open Sans"/>
                  <a:ea typeface="Open Sans"/>
                  <a:cs typeface="Open Sans"/>
                  <a:sym typeface="Open Sans"/>
                </a:rPr>
                <a:t>01</a:t>
              </a:r>
              <a:endParaRPr/>
            </a:p>
          </p:txBody>
        </p:sp>
        <p:cxnSp>
          <p:nvCxnSpPr>
            <p:cNvPr id="508" name="Google Shape;508;p73"/>
            <p:cNvCxnSpPr/>
            <p:nvPr/>
          </p:nvCxnSpPr>
          <p:spPr>
            <a:xfrm>
              <a:off x="4226048" y="2088738"/>
              <a:ext cx="566928" cy="0"/>
            </a:xfrm>
            <a:prstGeom prst="straightConnector1">
              <a:avLst/>
            </a:prstGeom>
            <a:noFill/>
            <a:ln w="19050" cap="flat" cmpd="sng">
              <a:solidFill>
                <a:srgbClr val="0C0C0C"/>
              </a:solidFill>
              <a:prstDash val="solid"/>
              <a:miter lim="800000"/>
              <a:headEnd type="none" w="sm" len="sm"/>
              <a:tailEnd type="oval" w="med" len="med"/>
            </a:ln>
          </p:spPr>
        </p:cxnSp>
      </p:grpSp>
      <p:grpSp>
        <p:nvGrpSpPr>
          <p:cNvPr id="509" name="Google Shape;509;p73"/>
          <p:cNvGrpSpPr/>
          <p:nvPr/>
        </p:nvGrpSpPr>
        <p:grpSpPr>
          <a:xfrm>
            <a:off x="4804787" y="2667043"/>
            <a:ext cx="1585848" cy="546923"/>
            <a:chOff x="3717894" y="1940245"/>
            <a:chExt cx="1189386" cy="546923"/>
          </a:xfrm>
        </p:grpSpPr>
        <p:sp>
          <p:nvSpPr>
            <p:cNvPr id="510" name="Google Shape;510;p73"/>
            <p:cNvSpPr/>
            <p:nvPr/>
          </p:nvSpPr>
          <p:spPr>
            <a:xfrm>
              <a:off x="3760567" y="1940245"/>
              <a:ext cx="546923" cy="546923"/>
            </a:xfrm>
            <a:prstGeom prst="ellipse">
              <a:avLst/>
            </a:prstGeom>
            <a:solidFill>
              <a:schemeClr val="lt1"/>
            </a:solidFill>
            <a:ln w="63500" cap="flat" cmpd="sng">
              <a:solidFill>
                <a:srgbClr val="007F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1" name="Google Shape;511;p73"/>
            <p:cNvSpPr txBox="1"/>
            <p:nvPr/>
          </p:nvSpPr>
          <p:spPr>
            <a:xfrm>
              <a:off x="3717894" y="2054529"/>
              <a:ext cx="626167" cy="33509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F44"/>
                </a:buClr>
                <a:buSzPts val="2000"/>
                <a:buFont typeface="Open Sans"/>
                <a:buNone/>
              </a:pPr>
              <a:r>
                <a:rPr lang="en-US" sz="2000" b="1" i="0" u="none" strike="noStrike" cap="none">
                  <a:solidFill>
                    <a:srgbClr val="007F44"/>
                  </a:solidFill>
                  <a:latin typeface="Open Sans"/>
                  <a:ea typeface="Open Sans"/>
                  <a:cs typeface="Open Sans"/>
                  <a:sym typeface="Open Sans"/>
                </a:rPr>
                <a:t>02</a:t>
              </a:r>
              <a:endParaRPr/>
            </a:p>
          </p:txBody>
        </p:sp>
        <p:cxnSp>
          <p:nvCxnSpPr>
            <p:cNvPr id="512" name="Google Shape;512;p73"/>
            <p:cNvCxnSpPr/>
            <p:nvPr/>
          </p:nvCxnSpPr>
          <p:spPr>
            <a:xfrm>
              <a:off x="4340352" y="2216754"/>
              <a:ext cx="566928" cy="0"/>
            </a:xfrm>
            <a:prstGeom prst="straightConnector1">
              <a:avLst/>
            </a:prstGeom>
            <a:noFill/>
            <a:ln w="19050" cap="flat" cmpd="sng">
              <a:solidFill>
                <a:srgbClr val="0C0C0C"/>
              </a:solidFill>
              <a:prstDash val="solid"/>
              <a:miter lim="800000"/>
              <a:headEnd type="none" w="sm" len="sm"/>
              <a:tailEnd type="oval" w="med" len="med"/>
            </a:ln>
          </p:spPr>
        </p:cxnSp>
      </p:grpSp>
      <p:sp>
        <p:nvSpPr>
          <p:cNvPr id="513" name="Google Shape;513;p73"/>
          <p:cNvSpPr txBox="1"/>
          <p:nvPr/>
        </p:nvSpPr>
        <p:spPr>
          <a:xfrm>
            <a:off x="6539040" y="2760396"/>
            <a:ext cx="4700459" cy="3753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C0C0C"/>
              </a:buClr>
              <a:buSzPts val="1800"/>
              <a:buFont typeface="Arial"/>
              <a:buNone/>
            </a:pPr>
            <a:r>
              <a:rPr lang="en-US" sz="1800" b="0" i="0" u="none" strike="noStrike" cap="none">
                <a:solidFill>
                  <a:srgbClr val="0C0C0C"/>
                </a:solidFill>
                <a:latin typeface="Open Sans"/>
                <a:ea typeface="Open Sans"/>
                <a:cs typeface="Open Sans"/>
                <a:sym typeface="Open Sans"/>
              </a:rPr>
              <a:t>Teacher Vacancies</a:t>
            </a:r>
            <a:endParaRPr/>
          </a:p>
        </p:txBody>
      </p:sp>
      <p:grpSp>
        <p:nvGrpSpPr>
          <p:cNvPr id="514" name="Google Shape;514;p73"/>
          <p:cNvGrpSpPr/>
          <p:nvPr/>
        </p:nvGrpSpPr>
        <p:grpSpPr>
          <a:xfrm>
            <a:off x="4804787" y="3497725"/>
            <a:ext cx="1585848" cy="546923"/>
            <a:chOff x="3717894" y="1940245"/>
            <a:chExt cx="1189386" cy="546923"/>
          </a:xfrm>
        </p:grpSpPr>
        <p:sp>
          <p:nvSpPr>
            <p:cNvPr id="515" name="Google Shape;515;p73"/>
            <p:cNvSpPr/>
            <p:nvPr/>
          </p:nvSpPr>
          <p:spPr>
            <a:xfrm>
              <a:off x="3760567" y="1940245"/>
              <a:ext cx="546923" cy="546923"/>
            </a:xfrm>
            <a:prstGeom prst="ellipse">
              <a:avLst/>
            </a:prstGeom>
            <a:solidFill>
              <a:schemeClr val="lt1"/>
            </a:solidFill>
            <a:ln w="63500" cap="flat" cmpd="sng">
              <a:solidFill>
                <a:srgbClr val="007F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6" name="Google Shape;516;p73"/>
            <p:cNvSpPr txBox="1"/>
            <p:nvPr/>
          </p:nvSpPr>
          <p:spPr>
            <a:xfrm>
              <a:off x="3717894" y="2054529"/>
              <a:ext cx="626167" cy="33509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F44"/>
                </a:buClr>
                <a:buSzPts val="2000"/>
                <a:buFont typeface="Open Sans"/>
                <a:buNone/>
              </a:pPr>
              <a:r>
                <a:rPr lang="en-US" sz="2000" b="1" i="0" u="none" strike="noStrike" cap="none">
                  <a:solidFill>
                    <a:srgbClr val="007F44"/>
                  </a:solidFill>
                  <a:latin typeface="Open Sans"/>
                  <a:ea typeface="Open Sans"/>
                  <a:cs typeface="Open Sans"/>
                  <a:sym typeface="Open Sans"/>
                </a:rPr>
                <a:t>03</a:t>
              </a:r>
              <a:endParaRPr/>
            </a:p>
          </p:txBody>
        </p:sp>
        <p:cxnSp>
          <p:nvCxnSpPr>
            <p:cNvPr id="517" name="Google Shape;517;p73"/>
            <p:cNvCxnSpPr/>
            <p:nvPr/>
          </p:nvCxnSpPr>
          <p:spPr>
            <a:xfrm>
              <a:off x="4340352" y="2216754"/>
              <a:ext cx="566928" cy="0"/>
            </a:xfrm>
            <a:prstGeom prst="straightConnector1">
              <a:avLst/>
            </a:prstGeom>
            <a:noFill/>
            <a:ln w="19050" cap="flat" cmpd="sng">
              <a:solidFill>
                <a:srgbClr val="0C0C0C"/>
              </a:solidFill>
              <a:prstDash val="solid"/>
              <a:miter lim="800000"/>
              <a:headEnd type="none" w="sm" len="sm"/>
              <a:tailEnd type="oval" w="med" len="med"/>
            </a:ln>
          </p:spPr>
        </p:cxnSp>
      </p:grpSp>
      <p:sp>
        <p:nvSpPr>
          <p:cNvPr id="518" name="Google Shape;518;p73"/>
          <p:cNvSpPr txBox="1"/>
          <p:nvPr/>
        </p:nvSpPr>
        <p:spPr>
          <a:xfrm>
            <a:off x="6547168" y="3584564"/>
            <a:ext cx="4794827" cy="3732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C0C0C"/>
              </a:buClr>
              <a:buSzPts val="1800"/>
              <a:buFont typeface="Arial"/>
              <a:buNone/>
            </a:pPr>
            <a:r>
              <a:rPr lang="en-US" sz="1800" b="0" i="0" u="none" strike="noStrike" cap="none">
                <a:solidFill>
                  <a:srgbClr val="0C0C0C"/>
                </a:solidFill>
                <a:latin typeface="Open Sans"/>
                <a:ea typeface="Open Sans"/>
                <a:cs typeface="Open Sans"/>
                <a:sym typeface="Open Sans"/>
              </a:rPr>
              <a:t>Retention, Mobility, and Attrition</a:t>
            </a:r>
            <a:endParaRPr/>
          </a:p>
        </p:txBody>
      </p:sp>
      <p:grpSp>
        <p:nvGrpSpPr>
          <p:cNvPr id="519" name="Google Shape;519;p73"/>
          <p:cNvGrpSpPr/>
          <p:nvPr/>
        </p:nvGrpSpPr>
        <p:grpSpPr>
          <a:xfrm>
            <a:off x="4797717" y="4362511"/>
            <a:ext cx="1585848" cy="546923"/>
            <a:chOff x="3717894" y="1940245"/>
            <a:chExt cx="1189386" cy="546923"/>
          </a:xfrm>
        </p:grpSpPr>
        <p:sp>
          <p:nvSpPr>
            <p:cNvPr id="520" name="Google Shape;520;p73"/>
            <p:cNvSpPr/>
            <p:nvPr/>
          </p:nvSpPr>
          <p:spPr>
            <a:xfrm>
              <a:off x="3760567" y="1940245"/>
              <a:ext cx="546923" cy="546923"/>
            </a:xfrm>
            <a:prstGeom prst="ellipse">
              <a:avLst/>
            </a:prstGeom>
            <a:solidFill>
              <a:schemeClr val="lt1"/>
            </a:solidFill>
            <a:ln w="63500" cap="flat" cmpd="sng">
              <a:solidFill>
                <a:srgbClr val="007F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21" name="Google Shape;521;p73"/>
            <p:cNvSpPr txBox="1"/>
            <p:nvPr/>
          </p:nvSpPr>
          <p:spPr>
            <a:xfrm>
              <a:off x="3717894" y="2054529"/>
              <a:ext cx="626167" cy="33509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F44"/>
                </a:buClr>
                <a:buSzPts val="2000"/>
                <a:buFont typeface="Open Sans"/>
                <a:buNone/>
              </a:pPr>
              <a:r>
                <a:rPr lang="en-US" sz="2000" b="1" i="0" u="none" strike="noStrike" cap="none">
                  <a:solidFill>
                    <a:srgbClr val="007F44"/>
                  </a:solidFill>
                  <a:latin typeface="Open Sans"/>
                  <a:ea typeface="Open Sans"/>
                  <a:cs typeface="Open Sans"/>
                  <a:sym typeface="Open Sans"/>
                </a:rPr>
                <a:t>04</a:t>
              </a:r>
              <a:endParaRPr/>
            </a:p>
          </p:txBody>
        </p:sp>
        <p:cxnSp>
          <p:nvCxnSpPr>
            <p:cNvPr id="522" name="Google Shape;522;p73"/>
            <p:cNvCxnSpPr/>
            <p:nvPr/>
          </p:nvCxnSpPr>
          <p:spPr>
            <a:xfrm>
              <a:off x="4340352" y="2216754"/>
              <a:ext cx="566928" cy="0"/>
            </a:xfrm>
            <a:prstGeom prst="straightConnector1">
              <a:avLst/>
            </a:prstGeom>
            <a:noFill/>
            <a:ln w="19050" cap="flat" cmpd="sng">
              <a:solidFill>
                <a:srgbClr val="0C0C0C"/>
              </a:solidFill>
              <a:prstDash val="solid"/>
              <a:miter lim="800000"/>
              <a:headEnd type="none" w="sm" len="sm"/>
              <a:tailEnd type="oval" w="med" len="med"/>
            </a:ln>
          </p:spPr>
        </p:cxnSp>
      </p:grpSp>
      <p:sp>
        <p:nvSpPr>
          <p:cNvPr id="523" name="Google Shape;523;p73"/>
          <p:cNvSpPr txBox="1"/>
          <p:nvPr/>
        </p:nvSpPr>
        <p:spPr>
          <a:xfrm>
            <a:off x="6516773" y="4447064"/>
            <a:ext cx="4427659" cy="3712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C0C0C"/>
              </a:buClr>
              <a:buSzPts val="1800"/>
              <a:buFont typeface="Arial"/>
              <a:buNone/>
            </a:pPr>
            <a:r>
              <a:rPr lang="en-US" sz="1800" b="0" i="0" u="none" strike="noStrike" cap="none">
                <a:solidFill>
                  <a:srgbClr val="0C0C0C"/>
                </a:solidFill>
                <a:latin typeface="Open Sans"/>
                <a:ea typeface="Open Sans"/>
                <a:cs typeface="Open Sans"/>
                <a:sym typeface="Open Sans"/>
              </a:rPr>
              <a:t>Teacher Preparation</a:t>
            </a:r>
            <a:endParaRPr/>
          </a:p>
        </p:txBody>
      </p:sp>
      <p:grpSp>
        <p:nvGrpSpPr>
          <p:cNvPr id="524" name="Google Shape;524;p73"/>
          <p:cNvGrpSpPr/>
          <p:nvPr/>
        </p:nvGrpSpPr>
        <p:grpSpPr>
          <a:xfrm>
            <a:off x="1615435" y="1140341"/>
            <a:ext cx="2066024" cy="3370699"/>
            <a:chOff x="1325880" y="1140341"/>
            <a:chExt cx="1549518" cy="3370699"/>
          </a:xfrm>
        </p:grpSpPr>
        <p:cxnSp>
          <p:nvCxnSpPr>
            <p:cNvPr id="525" name="Google Shape;525;p73"/>
            <p:cNvCxnSpPr/>
            <p:nvPr/>
          </p:nvCxnSpPr>
          <p:spPr>
            <a:xfrm>
              <a:off x="2087880" y="1140341"/>
              <a:ext cx="0" cy="2082919"/>
            </a:xfrm>
            <a:prstGeom prst="straightConnector1">
              <a:avLst/>
            </a:prstGeom>
            <a:noFill/>
            <a:ln w="9525" cap="flat" cmpd="sng">
              <a:solidFill>
                <a:srgbClr val="0C0C0C"/>
              </a:solidFill>
              <a:prstDash val="solid"/>
              <a:miter lim="800000"/>
              <a:headEnd type="none" w="sm" len="sm"/>
              <a:tailEnd type="none" w="sm" len="sm"/>
            </a:ln>
          </p:spPr>
        </p:cxnSp>
        <p:sp>
          <p:nvSpPr>
            <p:cNvPr id="526" name="Google Shape;526;p73"/>
            <p:cNvSpPr/>
            <p:nvPr/>
          </p:nvSpPr>
          <p:spPr>
            <a:xfrm>
              <a:off x="1329691" y="2828172"/>
              <a:ext cx="1530467" cy="1530468"/>
            </a:xfrm>
            <a:prstGeom prst="ellipse">
              <a:avLst/>
            </a:prstGeom>
            <a:solidFill>
              <a:schemeClr val="lt1"/>
            </a:solidFill>
            <a:ln w="9525"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27" name="Google Shape;527;p73"/>
            <p:cNvSpPr/>
            <p:nvPr/>
          </p:nvSpPr>
          <p:spPr>
            <a:xfrm>
              <a:off x="1325880" y="3619500"/>
              <a:ext cx="1549518" cy="8915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28" name="Google Shape;528;p73"/>
            <p:cNvSpPr/>
            <p:nvPr/>
          </p:nvSpPr>
          <p:spPr>
            <a:xfrm>
              <a:off x="1539240" y="3048000"/>
              <a:ext cx="1104897" cy="1104898"/>
            </a:xfrm>
            <a:prstGeom prst="ellipse">
              <a:avLst/>
            </a:prstGeom>
            <a:solidFill>
              <a:schemeClr val="lt1"/>
            </a:solidFill>
            <a:ln w="12700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29" name="Google Shape;529;p73" descr="Shape&#10;&#10;Description automatically generated with low confidence"/>
            <p:cNvPicPr preferRelativeResize="0"/>
            <p:nvPr/>
          </p:nvPicPr>
          <p:blipFill rotWithShape="1">
            <a:blip r:embed="rId3">
              <a:alphaModFix/>
            </a:blip>
            <a:srcRect/>
            <a:stretch/>
          </p:blipFill>
          <p:spPr>
            <a:xfrm>
              <a:off x="1782261" y="3291022"/>
              <a:ext cx="656956" cy="656956"/>
            </a:xfrm>
            <a:prstGeom prst="rect">
              <a:avLst/>
            </a:prstGeom>
            <a:noFill/>
            <a:ln>
              <a:noFill/>
            </a:ln>
          </p:spPr>
        </p:pic>
      </p:grpSp>
      <p:sp>
        <p:nvSpPr>
          <p:cNvPr id="530" name="Google Shape;530;p73"/>
          <p:cNvSpPr txBox="1"/>
          <p:nvPr/>
        </p:nvSpPr>
        <p:spPr>
          <a:xfrm>
            <a:off x="6531971" y="5285666"/>
            <a:ext cx="4427659" cy="3712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C0C0C"/>
              </a:buClr>
              <a:buSzPts val="1800"/>
              <a:buFont typeface="Arial"/>
              <a:buNone/>
            </a:pPr>
            <a:r>
              <a:rPr lang="en-US" sz="1800" b="0" i="0" u="none" strike="noStrike" cap="none">
                <a:solidFill>
                  <a:srgbClr val="0C0C0C"/>
                </a:solidFill>
                <a:latin typeface="Open Sans"/>
                <a:ea typeface="Open Sans"/>
                <a:cs typeface="Open Sans"/>
                <a:sym typeface="Open Sans"/>
              </a:rPr>
              <a:t>Highest-Need Regions</a:t>
            </a:r>
            <a:endParaRPr/>
          </a:p>
        </p:txBody>
      </p:sp>
      <p:sp>
        <p:nvSpPr>
          <p:cNvPr id="531" name="Google Shape;531;p73"/>
          <p:cNvSpPr txBox="1"/>
          <p:nvPr/>
        </p:nvSpPr>
        <p:spPr>
          <a:xfrm>
            <a:off x="6539040" y="6120144"/>
            <a:ext cx="4427659" cy="3732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C0C0C"/>
              </a:buClr>
              <a:buSzPts val="1800"/>
              <a:buFont typeface="Arial"/>
              <a:buNone/>
            </a:pPr>
            <a:r>
              <a:rPr lang="en-US" sz="1800" b="0" i="0" u="none" strike="noStrike" cap="none">
                <a:solidFill>
                  <a:srgbClr val="0C0C0C"/>
                </a:solidFill>
                <a:latin typeface="Open Sans"/>
                <a:ea typeface="Open Sans"/>
                <a:cs typeface="Open Sans"/>
                <a:sym typeface="Open Sans"/>
              </a:rPr>
              <a:t>Implications</a:t>
            </a:r>
            <a:endParaRPr/>
          </a:p>
        </p:txBody>
      </p:sp>
      <p:grpSp>
        <p:nvGrpSpPr>
          <p:cNvPr id="532" name="Google Shape;532;p73"/>
          <p:cNvGrpSpPr/>
          <p:nvPr/>
        </p:nvGrpSpPr>
        <p:grpSpPr>
          <a:xfrm>
            <a:off x="4781900" y="5191614"/>
            <a:ext cx="1585848" cy="546923"/>
            <a:chOff x="3717894" y="1940245"/>
            <a:chExt cx="1189386" cy="546923"/>
          </a:xfrm>
        </p:grpSpPr>
        <p:sp>
          <p:nvSpPr>
            <p:cNvPr id="533" name="Google Shape;533;p73"/>
            <p:cNvSpPr/>
            <p:nvPr/>
          </p:nvSpPr>
          <p:spPr>
            <a:xfrm>
              <a:off x="3760567" y="1940245"/>
              <a:ext cx="546923" cy="546923"/>
            </a:xfrm>
            <a:prstGeom prst="ellipse">
              <a:avLst/>
            </a:prstGeom>
            <a:solidFill>
              <a:schemeClr val="lt1"/>
            </a:solidFill>
            <a:ln w="63500" cap="flat" cmpd="sng">
              <a:solidFill>
                <a:srgbClr val="007F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34" name="Google Shape;534;p73"/>
            <p:cNvSpPr txBox="1"/>
            <p:nvPr/>
          </p:nvSpPr>
          <p:spPr>
            <a:xfrm>
              <a:off x="3717894" y="2054529"/>
              <a:ext cx="626167" cy="33509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F44"/>
                </a:buClr>
                <a:buSzPts val="2000"/>
                <a:buFont typeface="Open Sans"/>
                <a:buNone/>
              </a:pPr>
              <a:r>
                <a:rPr lang="en-US" sz="2000" b="1" i="0" u="none" strike="noStrike" cap="none">
                  <a:solidFill>
                    <a:srgbClr val="007F44"/>
                  </a:solidFill>
                  <a:latin typeface="Open Sans"/>
                  <a:ea typeface="Open Sans"/>
                  <a:cs typeface="Open Sans"/>
                  <a:sym typeface="Open Sans"/>
                </a:rPr>
                <a:t>05</a:t>
              </a:r>
              <a:endParaRPr/>
            </a:p>
          </p:txBody>
        </p:sp>
        <p:cxnSp>
          <p:nvCxnSpPr>
            <p:cNvPr id="535" name="Google Shape;535;p73"/>
            <p:cNvCxnSpPr/>
            <p:nvPr/>
          </p:nvCxnSpPr>
          <p:spPr>
            <a:xfrm>
              <a:off x="4340352" y="2216754"/>
              <a:ext cx="566928" cy="0"/>
            </a:xfrm>
            <a:prstGeom prst="straightConnector1">
              <a:avLst/>
            </a:prstGeom>
            <a:noFill/>
            <a:ln w="19050" cap="flat" cmpd="sng">
              <a:solidFill>
                <a:srgbClr val="0C0C0C"/>
              </a:solidFill>
              <a:prstDash val="solid"/>
              <a:miter lim="800000"/>
              <a:headEnd type="none" w="sm" len="sm"/>
              <a:tailEnd type="oval" w="med" len="med"/>
            </a:ln>
          </p:spPr>
        </p:cxnSp>
      </p:grpSp>
      <p:grpSp>
        <p:nvGrpSpPr>
          <p:cNvPr id="536" name="Google Shape;536;p73"/>
          <p:cNvGrpSpPr/>
          <p:nvPr/>
        </p:nvGrpSpPr>
        <p:grpSpPr>
          <a:xfrm>
            <a:off x="4790921" y="6024956"/>
            <a:ext cx="1585848" cy="546923"/>
            <a:chOff x="3717894" y="1940245"/>
            <a:chExt cx="1189386" cy="546923"/>
          </a:xfrm>
        </p:grpSpPr>
        <p:sp>
          <p:nvSpPr>
            <p:cNvPr id="537" name="Google Shape;537;p73"/>
            <p:cNvSpPr/>
            <p:nvPr/>
          </p:nvSpPr>
          <p:spPr>
            <a:xfrm>
              <a:off x="3760567" y="1940245"/>
              <a:ext cx="546923" cy="546923"/>
            </a:xfrm>
            <a:prstGeom prst="ellipse">
              <a:avLst/>
            </a:prstGeom>
            <a:solidFill>
              <a:schemeClr val="lt1"/>
            </a:solidFill>
            <a:ln w="63500" cap="flat" cmpd="sng">
              <a:solidFill>
                <a:srgbClr val="007F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38" name="Google Shape;538;p73"/>
            <p:cNvSpPr txBox="1"/>
            <p:nvPr/>
          </p:nvSpPr>
          <p:spPr>
            <a:xfrm>
              <a:off x="3717894" y="2054529"/>
              <a:ext cx="626167" cy="33509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F44"/>
                </a:buClr>
                <a:buSzPts val="2000"/>
                <a:buFont typeface="Open Sans"/>
                <a:buNone/>
              </a:pPr>
              <a:r>
                <a:rPr lang="en-US" sz="2000" b="1" i="0" u="none" strike="noStrike" cap="none">
                  <a:solidFill>
                    <a:srgbClr val="007F44"/>
                  </a:solidFill>
                  <a:latin typeface="Open Sans"/>
                  <a:ea typeface="Open Sans"/>
                  <a:cs typeface="Open Sans"/>
                  <a:sym typeface="Open Sans"/>
                </a:rPr>
                <a:t>06</a:t>
              </a:r>
              <a:endParaRPr/>
            </a:p>
          </p:txBody>
        </p:sp>
        <p:cxnSp>
          <p:nvCxnSpPr>
            <p:cNvPr id="539" name="Google Shape;539;p73"/>
            <p:cNvCxnSpPr/>
            <p:nvPr/>
          </p:nvCxnSpPr>
          <p:spPr>
            <a:xfrm>
              <a:off x="4340352" y="2216754"/>
              <a:ext cx="566928" cy="0"/>
            </a:xfrm>
            <a:prstGeom prst="straightConnector1">
              <a:avLst/>
            </a:prstGeom>
            <a:noFill/>
            <a:ln w="19050" cap="flat" cmpd="sng">
              <a:solidFill>
                <a:srgbClr val="0C0C0C"/>
              </a:solidFill>
              <a:prstDash val="solid"/>
              <a:miter lim="800000"/>
              <a:headEnd type="none" w="sm" len="sm"/>
              <a:tailEnd type="oval" w="med" len="med"/>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74"/>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pic>
        <p:nvPicPr>
          <p:cNvPr id="546" name="Google Shape;546;p74" descr="Open quotation mark with solid fill"/>
          <p:cNvPicPr preferRelativeResize="0"/>
          <p:nvPr/>
        </p:nvPicPr>
        <p:blipFill rotWithShape="1">
          <a:blip r:embed="rId3">
            <a:alphaModFix/>
          </a:blip>
          <a:srcRect/>
          <a:stretch/>
        </p:blipFill>
        <p:spPr>
          <a:xfrm>
            <a:off x="357804" y="1809186"/>
            <a:ext cx="914400" cy="914400"/>
          </a:xfrm>
          <a:prstGeom prst="rect">
            <a:avLst/>
          </a:prstGeom>
          <a:noFill/>
          <a:ln>
            <a:noFill/>
          </a:ln>
        </p:spPr>
      </p:pic>
      <p:pic>
        <p:nvPicPr>
          <p:cNvPr id="547" name="Google Shape;547;p74" descr="Open quotation mark with solid fill"/>
          <p:cNvPicPr preferRelativeResize="0"/>
          <p:nvPr/>
        </p:nvPicPr>
        <p:blipFill rotWithShape="1">
          <a:blip r:embed="rId3">
            <a:alphaModFix/>
          </a:blip>
          <a:srcRect/>
          <a:stretch/>
        </p:blipFill>
        <p:spPr>
          <a:xfrm rot="10800000">
            <a:off x="10133397" y="5140011"/>
            <a:ext cx="914400" cy="908214"/>
          </a:xfrm>
          <a:prstGeom prst="rect">
            <a:avLst/>
          </a:prstGeom>
          <a:noFill/>
          <a:ln>
            <a:noFill/>
          </a:ln>
        </p:spPr>
      </p:pic>
      <p:sp>
        <p:nvSpPr>
          <p:cNvPr id="548" name="Google Shape;548;p74"/>
          <p:cNvSpPr txBox="1">
            <a:spLocks noGrp="1"/>
          </p:cNvSpPr>
          <p:nvPr>
            <p:ph type="title"/>
          </p:nvPr>
        </p:nvSpPr>
        <p:spPr>
          <a:xfrm>
            <a:off x="560173" y="322262"/>
            <a:ext cx="10793627" cy="4805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C0C0C"/>
              </a:buClr>
              <a:buSzPts val="2600"/>
              <a:buFont typeface="Open Sans ExtraBold"/>
              <a:buNone/>
            </a:pPr>
            <a:r>
              <a:rPr lang="en-US" sz="2600"/>
              <a:t>Background: Public Act 316 of 2020</a:t>
            </a:r>
            <a:endParaRPr/>
          </a:p>
        </p:txBody>
      </p:sp>
      <p:sp>
        <p:nvSpPr>
          <p:cNvPr id="549" name="Google Shape;549;p74"/>
          <p:cNvSpPr txBox="1">
            <a:spLocks noGrp="1"/>
          </p:cNvSpPr>
          <p:nvPr>
            <p:ph type="body" idx="1"/>
          </p:nvPr>
        </p:nvSpPr>
        <p:spPr>
          <a:xfrm>
            <a:off x="560173" y="821960"/>
            <a:ext cx="10793627" cy="9681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F44"/>
              </a:buClr>
              <a:buSzPts val="1600"/>
              <a:buNone/>
            </a:pPr>
            <a:r>
              <a:rPr lang="en-US" b="0" i="1"/>
              <a:t>“… by January 1, 2023 and January 1 each year thereafter, CEPI, with partners under this subsection, shall submit a comprehensive report concerning educator shortages … </a:t>
            </a:r>
            <a:endParaRPr/>
          </a:p>
          <a:p>
            <a:pPr marL="0" lvl="0" indent="0" algn="l" rtl="0">
              <a:lnSpc>
                <a:spcPct val="100000"/>
              </a:lnSpc>
              <a:spcBef>
                <a:spcPts val="1000"/>
              </a:spcBef>
              <a:spcAft>
                <a:spcPts val="0"/>
              </a:spcAft>
              <a:buClr>
                <a:srgbClr val="007F44"/>
              </a:buClr>
              <a:buSzPts val="1600"/>
              <a:buNone/>
            </a:pPr>
            <a:r>
              <a:rPr lang="en-US" b="0" i="1"/>
              <a:t>… The comprehensive report must include, but is not limited to, the following:”</a:t>
            </a:r>
            <a:endParaRPr/>
          </a:p>
        </p:txBody>
      </p:sp>
      <p:sp>
        <p:nvSpPr>
          <p:cNvPr id="550" name="Google Shape;550;p74"/>
          <p:cNvSpPr txBox="1">
            <a:spLocks noGrp="1"/>
          </p:cNvSpPr>
          <p:nvPr>
            <p:ph type="body" idx="2"/>
          </p:nvPr>
        </p:nvSpPr>
        <p:spPr>
          <a:xfrm>
            <a:off x="1307336" y="2200753"/>
            <a:ext cx="8961419" cy="367653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400"/>
              <a:buFont typeface="Arial Black"/>
              <a:buAutoNum type="alphaLcParenR"/>
            </a:pPr>
            <a:r>
              <a:rPr lang="en-US" sz="1400"/>
              <a:t>The number of </a:t>
            </a:r>
            <a:r>
              <a:rPr lang="en-US" sz="1400" b="1"/>
              <a:t>educator vacancies </a:t>
            </a:r>
            <a:r>
              <a:rPr lang="en-US" sz="1400"/>
              <a:t>in this state, disaggregated by geographic region and by any broad subject areas and educational settings required for those vacancies.</a:t>
            </a:r>
            <a:endParaRPr/>
          </a:p>
          <a:p>
            <a:pPr marL="342900" lvl="0" indent="-342900" algn="l" rtl="0">
              <a:lnSpc>
                <a:spcPct val="100000"/>
              </a:lnSpc>
              <a:spcBef>
                <a:spcPts val="1600"/>
              </a:spcBef>
              <a:spcAft>
                <a:spcPts val="0"/>
              </a:spcAft>
              <a:buClr>
                <a:schemeClr val="dk1"/>
              </a:buClr>
              <a:buSzPts val="1400"/>
              <a:buFont typeface="Arial Black"/>
              <a:buAutoNum type="alphaLcParenR"/>
            </a:pPr>
            <a:r>
              <a:rPr lang="en-US" sz="1400"/>
              <a:t>The </a:t>
            </a:r>
            <a:r>
              <a:rPr lang="en-US" sz="1400" b="1"/>
              <a:t>educator retention rates</a:t>
            </a:r>
            <a:r>
              <a:rPr lang="en-US" sz="1400"/>
              <a:t> in this state, disaggregated by geographic region, broad subject areas and educational settings, number of years in the profession, and educator demographics.</a:t>
            </a:r>
            <a:endParaRPr/>
          </a:p>
          <a:p>
            <a:pPr marL="342900" lvl="0" indent="-342900" algn="l" rtl="0">
              <a:lnSpc>
                <a:spcPct val="100000"/>
              </a:lnSpc>
              <a:spcBef>
                <a:spcPts val="1600"/>
              </a:spcBef>
              <a:spcAft>
                <a:spcPts val="0"/>
              </a:spcAft>
              <a:buClr>
                <a:schemeClr val="dk1"/>
              </a:buClr>
              <a:buSzPts val="1400"/>
              <a:buFont typeface="Arial Black"/>
              <a:buAutoNum type="alphaLcParenR"/>
            </a:pPr>
            <a:r>
              <a:rPr lang="en-US" sz="1400"/>
              <a:t>The number of </a:t>
            </a:r>
            <a:r>
              <a:rPr lang="en-US" sz="1400" b="1"/>
              <a:t>graduates from approved, in-state teacher preparation programs</a:t>
            </a:r>
            <a:r>
              <a:rPr lang="en-US" sz="1400"/>
              <a:t>, disaggregated by the broad subject areas and educational settings of those graduates.</a:t>
            </a:r>
            <a:endParaRPr/>
          </a:p>
          <a:p>
            <a:pPr marL="342900" lvl="0" indent="-342900" algn="l" rtl="0">
              <a:lnSpc>
                <a:spcPct val="100000"/>
              </a:lnSpc>
              <a:spcBef>
                <a:spcPts val="1600"/>
              </a:spcBef>
              <a:spcAft>
                <a:spcPts val="0"/>
              </a:spcAft>
              <a:buClr>
                <a:schemeClr val="dk1"/>
              </a:buClr>
              <a:buSzPts val="1400"/>
              <a:buFont typeface="Arial Black"/>
              <a:buAutoNum type="alphaLcParenR"/>
            </a:pPr>
            <a:r>
              <a:rPr lang="en-US" sz="1400"/>
              <a:t>An analysis of the </a:t>
            </a:r>
            <a:r>
              <a:rPr lang="en-US" sz="1400" b="1"/>
              <a:t>regions in this state that present the highest need </a:t>
            </a:r>
            <a:r>
              <a:rPr lang="en-US" sz="1400"/>
              <a:t>for educators based on educator shortages in those regions, disaggregated by the broad subject areas and educational settings of the positions in which there are shortages in those regions.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5"/>
          <p:cNvSpPr/>
          <p:nvPr/>
        </p:nvSpPr>
        <p:spPr>
          <a:xfrm>
            <a:off x="7910657" y="0"/>
            <a:ext cx="3927587" cy="6857999"/>
          </a:xfrm>
          <a:prstGeom prst="rect">
            <a:avLst/>
          </a:prstGeom>
          <a:solidFill>
            <a:srgbClr val="007F44">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7" name="Google Shape;557;p75"/>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
        <p:nvSpPr>
          <p:cNvPr id="558" name="Google Shape;558;p75"/>
          <p:cNvSpPr txBox="1">
            <a:spLocks noGrp="1"/>
          </p:cNvSpPr>
          <p:nvPr>
            <p:ph type="title"/>
          </p:nvPr>
        </p:nvSpPr>
        <p:spPr>
          <a:xfrm>
            <a:off x="8277223" y="536084"/>
            <a:ext cx="3210791" cy="455966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C0C0C"/>
              </a:buClr>
              <a:buSzPts val="2000"/>
              <a:buFont typeface="Open Sans"/>
              <a:buNone/>
            </a:pPr>
            <a:r>
              <a:rPr lang="en-US" sz="2000">
                <a:latin typeface="Open Sans"/>
                <a:ea typeface="Open Sans"/>
                <a:cs typeface="Open Sans"/>
                <a:sym typeface="Open Sans"/>
              </a:rPr>
              <a:t>According to NCTQ, these data elements are essential for policymakers and education leaders to have the actionable information they need to address teacher shortages. </a:t>
            </a:r>
            <a:br>
              <a:rPr lang="en-US" sz="2000" b="1">
                <a:latin typeface="Open Sans ExtraBold"/>
                <a:ea typeface="Open Sans ExtraBold"/>
                <a:cs typeface="Open Sans ExtraBold"/>
                <a:sym typeface="Open Sans ExtraBold"/>
              </a:rPr>
            </a:br>
            <a:br>
              <a:rPr lang="en-US" sz="2000" b="1">
                <a:latin typeface="Open Sans ExtraBold"/>
                <a:ea typeface="Open Sans ExtraBold"/>
                <a:cs typeface="Open Sans ExtraBold"/>
                <a:sym typeface="Open Sans ExtraBold"/>
              </a:rPr>
            </a:br>
            <a:r>
              <a:rPr lang="en-US" sz="1400">
                <a:latin typeface="Open Sans"/>
                <a:ea typeface="Open Sans"/>
                <a:cs typeface="Open Sans"/>
                <a:sym typeface="Open Sans"/>
              </a:rPr>
              <a:t>All of this information is available, to some extent, in Michigan’s state datasets. However, some of it comes with caveats, such as:</a:t>
            </a:r>
            <a:endParaRPr sz="2000">
              <a:latin typeface="Open Sans"/>
              <a:ea typeface="Open Sans"/>
              <a:cs typeface="Open Sans"/>
              <a:sym typeface="Open Sans"/>
            </a:endParaRPr>
          </a:p>
        </p:txBody>
      </p:sp>
      <p:sp>
        <p:nvSpPr>
          <p:cNvPr id="559" name="Google Shape;559;p75"/>
          <p:cNvSpPr txBox="1">
            <a:spLocks noGrp="1"/>
          </p:cNvSpPr>
          <p:nvPr>
            <p:ph type="body" idx="1"/>
          </p:nvPr>
        </p:nvSpPr>
        <p:spPr>
          <a:xfrm>
            <a:off x="571632" y="1009590"/>
            <a:ext cx="1484992" cy="63201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7F44"/>
              </a:buClr>
              <a:buSzPts val="1400"/>
              <a:buNone/>
            </a:pPr>
            <a:r>
              <a:rPr lang="en-US" sz="1400"/>
              <a:t>Supply of Teachers</a:t>
            </a:r>
            <a:endParaRPr/>
          </a:p>
        </p:txBody>
      </p:sp>
      <p:sp>
        <p:nvSpPr>
          <p:cNvPr id="560" name="Google Shape;560;p75"/>
          <p:cNvSpPr txBox="1">
            <a:spLocks noGrp="1"/>
          </p:cNvSpPr>
          <p:nvPr>
            <p:ph type="body" idx="2"/>
          </p:nvPr>
        </p:nvSpPr>
        <p:spPr>
          <a:xfrm>
            <a:off x="2519451" y="990047"/>
            <a:ext cx="4338880" cy="120340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300"/>
              <a:buNone/>
            </a:pPr>
            <a:r>
              <a:rPr lang="en-US" sz="1300"/>
              <a:t>Number of active teachers</a:t>
            </a:r>
            <a:endParaRPr/>
          </a:p>
          <a:p>
            <a:pPr marL="0" lvl="0" indent="0" algn="l" rtl="0">
              <a:lnSpc>
                <a:spcPct val="100000"/>
              </a:lnSpc>
              <a:spcBef>
                <a:spcPts val="1000"/>
              </a:spcBef>
              <a:spcAft>
                <a:spcPts val="0"/>
              </a:spcAft>
              <a:buClr>
                <a:schemeClr val="dk1"/>
              </a:buClr>
              <a:buSzPts val="1300"/>
              <a:buNone/>
            </a:pPr>
            <a:r>
              <a:rPr lang="en-US" sz="1300"/>
              <a:t>Number of newly certified teachers</a:t>
            </a:r>
            <a:endParaRPr/>
          </a:p>
          <a:p>
            <a:pPr marL="0" lvl="0" indent="0" algn="l" rtl="0">
              <a:lnSpc>
                <a:spcPct val="100000"/>
              </a:lnSpc>
              <a:spcBef>
                <a:spcPts val="1000"/>
              </a:spcBef>
              <a:spcAft>
                <a:spcPts val="0"/>
              </a:spcAft>
              <a:buClr>
                <a:schemeClr val="dk1"/>
              </a:buClr>
              <a:buSzPts val="1300"/>
              <a:buNone/>
            </a:pPr>
            <a:r>
              <a:rPr lang="en-US" sz="1300"/>
              <a:t>Number of teachers who are certified but not employed as teachers</a:t>
            </a:r>
            <a:endParaRPr/>
          </a:p>
        </p:txBody>
      </p:sp>
      <p:sp>
        <p:nvSpPr>
          <p:cNvPr id="561" name="Google Shape;561;p75"/>
          <p:cNvSpPr txBox="1"/>
          <p:nvPr/>
        </p:nvSpPr>
        <p:spPr>
          <a:xfrm>
            <a:off x="377803" y="2499913"/>
            <a:ext cx="1678820" cy="6320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78"/>
              </a:buClr>
              <a:buSzPts val="1400"/>
              <a:buFont typeface="Arial"/>
              <a:buNone/>
            </a:pPr>
            <a:r>
              <a:rPr lang="en-US" sz="1400" b="1" i="0" u="none" strike="noStrike" cap="none">
                <a:solidFill>
                  <a:srgbClr val="000078"/>
                </a:solidFill>
                <a:latin typeface="Open Sans"/>
                <a:ea typeface="Open Sans"/>
                <a:cs typeface="Open Sans"/>
                <a:sym typeface="Open Sans"/>
              </a:rPr>
              <a:t>Demand for Teachers</a:t>
            </a:r>
            <a:endParaRPr/>
          </a:p>
        </p:txBody>
      </p:sp>
      <p:sp>
        <p:nvSpPr>
          <p:cNvPr id="562" name="Google Shape;562;p75"/>
          <p:cNvSpPr txBox="1"/>
          <p:nvPr/>
        </p:nvSpPr>
        <p:spPr>
          <a:xfrm>
            <a:off x="2518220" y="2497525"/>
            <a:ext cx="4310992" cy="8930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00"/>
              <a:buFont typeface="Arial"/>
              <a:buNone/>
            </a:pPr>
            <a:r>
              <a:rPr lang="en-US" sz="1300" b="0" i="0" u="none" strike="noStrike" cap="none">
                <a:solidFill>
                  <a:schemeClr val="dk1"/>
                </a:solidFill>
                <a:latin typeface="Open Sans"/>
                <a:ea typeface="Open Sans"/>
                <a:cs typeface="Open Sans"/>
                <a:sym typeface="Open Sans"/>
              </a:rPr>
              <a:t>Number of teacher vacancies</a:t>
            </a:r>
            <a:endParaRPr/>
          </a:p>
          <a:p>
            <a:pPr marL="0" marR="0" lvl="0" indent="0" algn="l" rtl="0">
              <a:lnSpc>
                <a:spcPct val="100000"/>
              </a:lnSpc>
              <a:spcBef>
                <a:spcPts val="1000"/>
              </a:spcBef>
              <a:spcAft>
                <a:spcPts val="0"/>
              </a:spcAft>
              <a:buClr>
                <a:schemeClr val="dk1"/>
              </a:buClr>
              <a:buSzPts val="1300"/>
              <a:buFont typeface="Arial"/>
              <a:buNone/>
            </a:pPr>
            <a:r>
              <a:rPr lang="en-US" sz="1300" b="0" i="0" u="none" strike="noStrike" cap="none">
                <a:solidFill>
                  <a:schemeClr val="dk1"/>
                </a:solidFill>
                <a:latin typeface="Open Sans"/>
                <a:ea typeface="Open Sans"/>
                <a:cs typeface="Open Sans"/>
                <a:sym typeface="Open Sans"/>
              </a:rPr>
              <a:t>Classes taught by teachers who are </a:t>
            </a:r>
            <a:br>
              <a:rPr lang="en-US" sz="1300" b="0" i="0" u="none" strike="noStrike" cap="none">
                <a:solidFill>
                  <a:schemeClr val="dk1"/>
                </a:solidFill>
                <a:latin typeface="Open Sans"/>
                <a:ea typeface="Open Sans"/>
                <a:cs typeface="Open Sans"/>
                <a:sym typeface="Open Sans"/>
              </a:rPr>
            </a:br>
            <a:r>
              <a:rPr lang="en-US" sz="1300" b="0" i="0" u="none" strike="noStrike" cap="none">
                <a:solidFill>
                  <a:schemeClr val="dk1"/>
                </a:solidFill>
                <a:latin typeface="Open Sans"/>
                <a:ea typeface="Open Sans"/>
                <a:cs typeface="Open Sans"/>
                <a:sym typeface="Open Sans"/>
              </a:rPr>
              <a:t>not fully licensed or out-of-field</a:t>
            </a:r>
            <a:endParaRPr/>
          </a:p>
        </p:txBody>
      </p:sp>
      <p:sp>
        <p:nvSpPr>
          <p:cNvPr id="563" name="Google Shape;563;p75"/>
          <p:cNvSpPr txBox="1"/>
          <p:nvPr/>
        </p:nvSpPr>
        <p:spPr>
          <a:xfrm>
            <a:off x="571632" y="3722754"/>
            <a:ext cx="1484992" cy="122210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1E7BAC"/>
              </a:buClr>
              <a:buSzPts val="1400"/>
              <a:buFont typeface="Arial"/>
              <a:buNone/>
            </a:pPr>
            <a:r>
              <a:rPr lang="en-US" sz="1400" b="1" i="0" u="none" strike="noStrike" cap="none">
                <a:solidFill>
                  <a:srgbClr val="1E7BAC"/>
                </a:solidFill>
                <a:latin typeface="Open Sans"/>
                <a:ea typeface="Open Sans"/>
                <a:cs typeface="Open Sans"/>
                <a:sym typeface="Open Sans"/>
              </a:rPr>
              <a:t>Capacity of the Teacher Supply to Meet the Demand</a:t>
            </a:r>
            <a:endParaRPr/>
          </a:p>
        </p:txBody>
      </p:sp>
      <p:sp>
        <p:nvSpPr>
          <p:cNvPr id="564" name="Google Shape;564;p75"/>
          <p:cNvSpPr txBox="1"/>
          <p:nvPr/>
        </p:nvSpPr>
        <p:spPr>
          <a:xfrm>
            <a:off x="2525319" y="3698331"/>
            <a:ext cx="4362389" cy="28449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00"/>
              <a:buFont typeface="Arial"/>
              <a:buNone/>
            </a:pPr>
            <a:r>
              <a:rPr lang="en-US" sz="1300" b="0" i="0" u="none" strike="noStrike" cap="none">
                <a:solidFill>
                  <a:schemeClr val="dk1"/>
                </a:solidFill>
                <a:latin typeface="Open Sans"/>
                <a:ea typeface="Open Sans"/>
                <a:cs typeface="Open Sans"/>
                <a:sym typeface="Open Sans"/>
              </a:rPr>
              <a:t>Positions covered by new hires</a:t>
            </a:r>
            <a:endParaRPr/>
          </a:p>
          <a:p>
            <a:pPr marL="0" marR="0" lvl="0" indent="0" algn="l" rtl="0">
              <a:lnSpc>
                <a:spcPct val="100000"/>
              </a:lnSpc>
              <a:spcBef>
                <a:spcPts val="1000"/>
              </a:spcBef>
              <a:spcAft>
                <a:spcPts val="0"/>
              </a:spcAft>
              <a:buClr>
                <a:schemeClr val="dk1"/>
              </a:buClr>
              <a:buSzPts val="1300"/>
              <a:buFont typeface="Arial"/>
              <a:buNone/>
            </a:pPr>
            <a:r>
              <a:rPr lang="en-US" sz="1300" b="0" i="0" u="none" strike="noStrike" cap="none">
                <a:solidFill>
                  <a:schemeClr val="dk1"/>
                </a:solidFill>
                <a:latin typeface="Open Sans"/>
                <a:ea typeface="Open Sans"/>
                <a:cs typeface="Open Sans"/>
                <a:sym typeface="Open Sans"/>
              </a:rPr>
              <a:t>Positions covered by newly </a:t>
            </a:r>
            <a:br>
              <a:rPr lang="en-US" sz="1300" b="0" i="0" u="none" strike="noStrike" cap="none">
                <a:solidFill>
                  <a:schemeClr val="dk1"/>
                </a:solidFill>
                <a:latin typeface="Open Sans"/>
                <a:ea typeface="Open Sans"/>
                <a:cs typeface="Open Sans"/>
                <a:sym typeface="Open Sans"/>
              </a:rPr>
            </a:br>
            <a:r>
              <a:rPr lang="en-US" sz="1300" b="0" i="0" u="none" strike="noStrike" cap="none">
                <a:solidFill>
                  <a:schemeClr val="dk1"/>
                </a:solidFill>
                <a:latin typeface="Open Sans"/>
                <a:ea typeface="Open Sans"/>
                <a:cs typeface="Open Sans"/>
                <a:sym typeface="Open Sans"/>
              </a:rPr>
              <a:t>certified teachers</a:t>
            </a:r>
            <a:endParaRPr/>
          </a:p>
          <a:p>
            <a:pPr marL="0" marR="0" lvl="0" indent="0" algn="l" rtl="0">
              <a:lnSpc>
                <a:spcPct val="100000"/>
              </a:lnSpc>
              <a:spcBef>
                <a:spcPts val="1000"/>
              </a:spcBef>
              <a:spcAft>
                <a:spcPts val="0"/>
              </a:spcAft>
              <a:buClr>
                <a:schemeClr val="dk1"/>
              </a:buClr>
              <a:buSzPts val="1300"/>
              <a:buFont typeface="Arial"/>
              <a:buNone/>
            </a:pPr>
            <a:r>
              <a:rPr lang="en-US" sz="1300" b="0" i="0" u="none" strike="noStrike" cap="none">
                <a:solidFill>
                  <a:schemeClr val="dk1"/>
                </a:solidFill>
                <a:latin typeface="Open Sans"/>
                <a:ea typeface="Open Sans"/>
                <a:cs typeface="Open Sans"/>
                <a:sym typeface="Open Sans"/>
              </a:rPr>
              <a:t>Positions filled by teachers who are </a:t>
            </a:r>
            <a:br>
              <a:rPr lang="en-US" sz="1300" b="0" i="0" u="none" strike="noStrike" cap="none">
                <a:solidFill>
                  <a:schemeClr val="dk1"/>
                </a:solidFill>
                <a:latin typeface="Open Sans"/>
                <a:ea typeface="Open Sans"/>
                <a:cs typeface="Open Sans"/>
                <a:sym typeface="Open Sans"/>
              </a:rPr>
            </a:br>
            <a:r>
              <a:rPr lang="en-US" sz="1300" b="0" i="0" u="none" strike="noStrike" cap="none">
                <a:solidFill>
                  <a:schemeClr val="dk1"/>
                </a:solidFill>
                <a:latin typeface="Open Sans"/>
                <a:ea typeface="Open Sans"/>
                <a:cs typeface="Open Sans"/>
                <a:sym typeface="Open Sans"/>
              </a:rPr>
              <a:t>not-fully-certified, out-of-field teachers, or long-term substitute teachers</a:t>
            </a:r>
            <a:endParaRPr/>
          </a:p>
          <a:p>
            <a:pPr marL="0" marR="0" lvl="0" indent="0" algn="l" rtl="0">
              <a:lnSpc>
                <a:spcPct val="100000"/>
              </a:lnSpc>
              <a:spcBef>
                <a:spcPts val="1000"/>
              </a:spcBef>
              <a:spcAft>
                <a:spcPts val="0"/>
              </a:spcAft>
              <a:buClr>
                <a:schemeClr val="dk1"/>
              </a:buClr>
              <a:buSzPts val="1300"/>
              <a:buFont typeface="Arial"/>
              <a:buNone/>
            </a:pPr>
            <a:r>
              <a:rPr lang="en-US" sz="1300" b="0" i="0" u="none" strike="noStrike" cap="none">
                <a:solidFill>
                  <a:schemeClr val="dk1"/>
                </a:solidFill>
                <a:latin typeface="Open Sans"/>
                <a:ea typeface="Open Sans"/>
                <a:cs typeface="Open Sans"/>
                <a:sym typeface="Open Sans"/>
              </a:rPr>
              <a:t>Positions that remained unfilled</a:t>
            </a:r>
            <a:endParaRPr/>
          </a:p>
          <a:p>
            <a:pPr marL="0" marR="0" lvl="0" indent="0" algn="l" rtl="0">
              <a:lnSpc>
                <a:spcPct val="100000"/>
              </a:lnSpc>
              <a:spcBef>
                <a:spcPts val="1000"/>
              </a:spcBef>
              <a:spcAft>
                <a:spcPts val="0"/>
              </a:spcAft>
              <a:buClr>
                <a:schemeClr val="dk1"/>
              </a:buClr>
              <a:buSzPts val="1300"/>
              <a:buFont typeface="Arial"/>
              <a:buNone/>
            </a:pPr>
            <a:r>
              <a:rPr lang="en-US" sz="1300" b="0" i="0" u="none" strike="noStrike" cap="none">
                <a:solidFill>
                  <a:schemeClr val="dk1"/>
                </a:solidFill>
                <a:latin typeface="Open Sans"/>
                <a:ea typeface="Open Sans"/>
                <a:cs typeface="Open Sans"/>
                <a:sym typeface="Open Sans"/>
              </a:rPr>
              <a:t>Teacher attrition</a:t>
            </a:r>
            <a:endParaRPr/>
          </a:p>
          <a:p>
            <a:pPr marL="0" marR="0" lvl="0" indent="0" algn="l" rtl="0">
              <a:lnSpc>
                <a:spcPct val="100000"/>
              </a:lnSpc>
              <a:spcBef>
                <a:spcPts val="1000"/>
              </a:spcBef>
              <a:spcAft>
                <a:spcPts val="0"/>
              </a:spcAft>
              <a:buClr>
                <a:schemeClr val="dk1"/>
              </a:buClr>
              <a:buSzPts val="1300"/>
              <a:buFont typeface="Arial"/>
              <a:buNone/>
            </a:pPr>
            <a:r>
              <a:rPr lang="en-US" sz="1300" b="0" i="0" u="none" strike="noStrike" cap="none">
                <a:solidFill>
                  <a:schemeClr val="dk1"/>
                </a:solidFill>
                <a:latin typeface="Open Sans"/>
                <a:ea typeface="Open Sans"/>
                <a:cs typeface="Open Sans"/>
                <a:sym typeface="Open Sans"/>
              </a:rPr>
              <a:t>Teacher mobility</a:t>
            </a:r>
            <a:endParaRPr/>
          </a:p>
          <a:p>
            <a:pPr marL="0" marR="0" lvl="0" indent="0" algn="l" rtl="0">
              <a:lnSpc>
                <a:spcPct val="100000"/>
              </a:lnSpc>
              <a:spcBef>
                <a:spcPts val="1000"/>
              </a:spcBef>
              <a:spcAft>
                <a:spcPts val="0"/>
              </a:spcAft>
              <a:buClr>
                <a:schemeClr val="dk1"/>
              </a:buClr>
              <a:buSzPts val="1300"/>
              <a:buFont typeface="Arial"/>
              <a:buNone/>
            </a:pPr>
            <a:r>
              <a:rPr lang="en-US" sz="1300" b="0" i="0" u="none" strike="noStrike" cap="none">
                <a:solidFill>
                  <a:schemeClr val="dk1"/>
                </a:solidFill>
                <a:latin typeface="Open Sans"/>
                <a:ea typeface="Open Sans"/>
                <a:cs typeface="Open Sans"/>
                <a:sym typeface="Open Sans"/>
              </a:rPr>
              <a:t>Reasons for leaving</a:t>
            </a:r>
            <a:endParaRPr/>
          </a:p>
        </p:txBody>
      </p:sp>
      <p:cxnSp>
        <p:nvCxnSpPr>
          <p:cNvPr id="565" name="Google Shape;565;p75"/>
          <p:cNvCxnSpPr/>
          <p:nvPr/>
        </p:nvCxnSpPr>
        <p:spPr>
          <a:xfrm>
            <a:off x="571632" y="2293156"/>
            <a:ext cx="6316076" cy="0"/>
          </a:xfrm>
          <a:prstGeom prst="straightConnector1">
            <a:avLst/>
          </a:prstGeom>
          <a:noFill/>
          <a:ln w="9525" cap="flat" cmpd="sng">
            <a:solidFill>
              <a:srgbClr val="B4B4B4"/>
            </a:solidFill>
            <a:prstDash val="solid"/>
            <a:miter lim="800000"/>
            <a:headEnd type="none" w="sm" len="sm"/>
            <a:tailEnd type="none" w="sm" len="sm"/>
          </a:ln>
        </p:spPr>
      </p:cxnSp>
      <p:cxnSp>
        <p:nvCxnSpPr>
          <p:cNvPr id="566" name="Google Shape;566;p75"/>
          <p:cNvCxnSpPr/>
          <p:nvPr/>
        </p:nvCxnSpPr>
        <p:spPr>
          <a:xfrm>
            <a:off x="571632" y="3492158"/>
            <a:ext cx="6316076" cy="0"/>
          </a:xfrm>
          <a:prstGeom prst="straightConnector1">
            <a:avLst/>
          </a:prstGeom>
          <a:noFill/>
          <a:ln w="9525" cap="flat" cmpd="sng">
            <a:solidFill>
              <a:srgbClr val="B4B4B4"/>
            </a:solidFill>
            <a:prstDash val="solid"/>
            <a:miter lim="800000"/>
            <a:headEnd type="none" w="sm" len="sm"/>
            <a:tailEnd type="none" w="sm" len="sm"/>
          </a:ln>
        </p:spPr>
      </p:cxnSp>
      <p:sp>
        <p:nvSpPr>
          <p:cNvPr id="567" name="Google Shape;567;p75"/>
          <p:cNvSpPr/>
          <p:nvPr/>
        </p:nvSpPr>
        <p:spPr>
          <a:xfrm>
            <a:off x="2292557" y="1362922"/>
            <a:ext cx="243840" cy="140169"/>
          </a:xfrm>
          <a:custGeom>
            <a:avLst/>
            <a:gdLst/>
            <a:ahLst/>
            <a:cxnLst/>
            <a:rect l="l" t="t" r="r" b="b"/>
            <a:pathLst>
              <a:path w="436652" h="334672" extrusionOk="0">
                <a:moveTo>
                  <a:pt x="371295" y="0"/>
                </a:moveTo>
                <a:cubicBezTo>
                  <a:pt x="378807" y="0"/>
                  <a:pt x="385192" y="2630"/>
                  <a:pt x="390451" y="7888"/>
                </a:cubicBezTo>
                <a:lnTo>
                  <a:pt x="428764" y="46201"/>
                </a:lnTo>
                <a:cubicBezTo>
                  <a:pt x="434022" y="51459"/>
                  <a:pt x="436652" y="57845"/>
                  <a:pt x="436652" y="65357"/>
                </a:cubicBezTo>
                <a:cubicBezTo>
                  <a:pt x="436652" y="72869"/>
                  <a:pt x="434022" y="79255"/>
                  <a:pt x="428764" y="84513"/>
                </a:cubicBezTo>
                <a:lnTo>
                  <a:pt x="224806" y="288472"/>
                </a:lnTo>
                <a:lnTo>
                  <a:pt x="186494" y="326784"/>
                </a:lnTo>
                <a:cubicBezTo>
                  <a:pt x="181234" y="332043"/>
                  <a:pt x="174848" y="334672"/>
                  <a:pt x="167337" y="334672"/>
                </a:cubicBezTo>
                <a:cubicBezTo>
                  <a:pt x="159824" y="334672"/>
                  <a:pt x="153439" y="332043"/>
                  <a:pt x="148180" y="326784"/>
                </a:cubicBezTo>
                <a:lnTo>
                  <a:pt x="109868" y="288472"/>
                </a:lnTo>
                <a:lnTo>
                  <a:pt x="7888" y="186492"/>
                </a:lnTo>
                <a:cubicBezTo>
                  <a:pt x="2630" y="181234"/>
                  <a:pt x="0" y="174849"/>
                  <a:pt x="0" y="167336"/>
                </a:cubicBezTo>
                <a:cubicBezTo>
                  <a:pt x="0" y="159824"/>
                  <a:pt x="2630" y="153439"/>
                  <a:pt x="7888" y="148180"/>
                </a:cubicBezTo>
                <a:lnTo>
                  <a:pt x="46202" y="109867"/>
                </a:lnTo>
                <a:cubicBezTo>
                  <a:pt x="51460" y="104609"/>
                  <a:pt x="57845" y="101979"/>
                  <a:pt x="65358" y="101979"/>
                </a:cubicBezTo>
                <a:cubicBezTo>
                  <a:pt x="72870" y="101979"/>
                  <a:pt x="79255" y="104609"/>
                  <a:pt x="84514" y="109867"/>
                </a:cubicBezTo>
                <a:lnTo>
                  <a:pt x="167337" y="192972"/>
                </a:lnTo>
                <a:lnTo>
                  <a:pt x="352139" y="7888"/>
                </a:lnTo>
                <a:cubicBezTo>
                  <a:pt x="357397" y="2630"/>
                  <a:pt x="363783" y="0"/>
                  <a:pt x="371295" y="0"/>
                </a:cubicBezTo>
                <a:close/>
              </a:path>
            </a:pathLst>
          </a:custGeom>
          <a:solidFill>
            <a:srgbClr val="007F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68" name="Google Shape;568;p75"/>
          <p:cNvSpPr/>
          <p:nvPr/>
        </p:nvSpPr>
        <p:spPr>
          <a:xfrm>
            <a:off x="2307799" y="1009590"/>
            <a:ext cx="243840" cy="140169"/>
          </a:xfrm>
          <a:custGeom>
            <a:avLst/>
            <a:gdLst/>
            <a:ahLst/>
            <a:cxnLst/>
            <a:rect l="l" t="t" r="r" b="b"/>
            <a:pathLst>
              <a:path w="436652" h="334672" extrusionOk="0">
                <a:moveTo>
                  <a:pt x="371295" y="0"/>
                </a:moveTo>
                <a:cubicBezTo>
                  <a:pt x="378807" y="0"/>
                  <a:pt x="385192" y="2630"/>
                  <a:pt x="390451" y="7888"/>
                </a:cubicBezTo>
                <a:lnTo>
                  <a:pt x="428764" y="46201"/>
                </a:lnTo>
                <a:cubicBezTo>
                  <a:pt x="434022" y="51459"/>
                  <a:pt x="436652" y="57845"/>
                  <a:pt x="436652" y="65357"/>
                </a:cubicBezTo>
                <a:cubicBezTo>
                  <a:pt x="436652" y="72869"/>
                  <a:pt x="434022" y="79255"/>
                  <a:pt x="428764" y="84513"/>
                </a:cubicBezTo>
                <a:lnTo>
                  <a:pt x="224806" y="288472"/>
                </a:lnTo>
                <a:lnTo>
                  <a:pt x="186494" y="326784"/>
                </a:lnTo>
                <a:cubicBezTo>
                  <a:pt x="181234" y="332043"/>
                  <a:pt x="174848" y="334672"/>
                  <a:pt x="167337" y="334672"/>
                </a:cubicBezTo>
                <a:cubicBezTo>
                  <a:pt x="159824" y="334672"/>
                  <a:pt x="153439" y="332043"/>
                  <a:pt x="148180" y="326784"/>
                </a:cubicBezTo>
                <a:lnTo>
                  <a:pt x="109868" y="288472"/>
                </a:lnTo>
                <a:lnTo>
                  <a:pt x="7888" y="186492"/>
                </a:lnTo>
                <a:cubicBezTo>
                  <a:pt x="2630" y="181234"/>
                  <a:pt x="0" y="174849"/>
                  <a:pt x="0" y="167336"/>
                </a:cubicBezTo>
                <a:cubicBezTo>
                  <a:pt x="0" y="159824"/>
                  <a:pt x="2630" y="153439"/>
                  <a:pt x="7888" y="148180"/>
                </a:cubicBezTo>
                <a:lnTo>
                  <a:pt x="46202" y="109867"/>
                </a:lnTo>
                <a:cubicBezTo>
                  <a:pt x="51460" y="104609"/>
                  <a:pt x="57845" y="101979"/>
                  <a:pt x="65358" y="101979"/>
                </a:cubicBezTo>
                <a:cubicBezTo>
                  <a:pt x="72870" y="101979"/>
                  <a:pt x="79255" y="104609"/>
                  <a:pt x="84514" y="109867"/>
                </a:cubicBezTo>
                <a:lnTo>
                  <a:pt x="167337" y="192972"/>
                </a:lnTo>
                <a:lnTo>
                  <a:pt x="352139" y="7888"/>
                </a:lnTo>
                <a:cubicBezTo>
                  <a:pt x="357397" y="2630"/>
                  <a:pt x="363783" y="0"/>
                  <a:pt x="371295" y="0"/>
                </a:cubicBezTo>
                <a:close/>
              </a:path>
            </a:pathLst>
          </a:custGeom>
          <a:solidFill>
            <a:srgbClr val="007F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69" name="Google Shape;569;p75"/>
          <p:cNvSpPr/>
          <p:nvPr/>
        </p:nvSpPr>
        <p:spPr>
          <a:xfrm>
            <a:off x="2292557" y="3770490"/>
            <a:ext cx="243840" cy="140169"/>
          </a:xfrm>
          <a:custGeom>
            <a:avLst/>
            <a:gdLst/>
            <a:ahLst/>
            <a:cxnLst/>
            <a:rect l="l" t="t" r="r" b="b"/>
            <a:pathLst>
              <a:path w="436652" h="334672" extrusionOk="0">
                <a:moveTo>
                  <a:pt x="371295" y="0"/>
                </a:moveTo>
                <a:cubicBezTo>
                  <a:pt x="378807" y="0"/>
                  <a:pt x="385192" y="2630"/>
                  <a:pt x="390451" y="7888"/>
                </a:cubicBezTo>
                <a:lnTo>
                  <a:pt x="428764" y="46201"/>
                </a:lnTo>
                <a:cubicBezTo>
                  <a:pt x="434022" y="51459"/>
                  <a:pt x="436652" y="57845"/>
                  <a:pt x="436652" y="65357"/>
                </a:cubicBezTo>
                <a:cubicBezTo>
                  <a:pt x="436652" y="72869"/>
                  <a:pt x="434022" y="79255"/>
                  <a:pt x="428764" y="84513"/>
                </a:cubicBezTo>
                <a:lnTo>
                  <a:pt x="224806" y="288472"/>
                </a:lnTo>
                <a:lnTo>
                  <a:pt x="186494" y="326784"/>
                </a:lnTo>
                <a:cubicBezTo>
                  <a:pt x="181234" y="332043"/>
                  <a:pt x="174848" y="334672"/>
                  <a:pt x="167337" y="334672"/>
                </a:cubicBezTo>
                <a:cubicBezTo>
                  <a:pt x="159824" y="334672"/>
                  <a:pt x="153439" y="332043"/>
                  <a:pt x="148180" y="326784"/>
                </a:cubicBezTo>
                <a:lnTo>
                  <a:pt x="109868" y="288472"/>
                </a:lnTo>
                <a:lnTo>
                  <a:pt x="7888" y="186492"/>
                </a:lnTo>
                <a:cubicBezTo>
                  <a:pt x="2630" y="181234"/>
                  <a:pt x="0" y="174849"/>
                  <a:pt x="0" y="167336"/>
                </a:cubicBezTo>
                <a:cubicBezTo>
                  <a:pt x="0" y="159824"/>
                  <a:pt x="2630" y="153439"/>
                  <a:pt x="7888" y="148180"/>
                </a:cubicBezTo>
                <a:lnTo>
                  <a:pt x="46202" y="109867"/>
                </a:lnTo>
                <a:cubicBezTo>
                  <a:pt x="51460" y="104609"/>
                  <a:pt x="57845" y="101979"/>
                  <a:pt x="65358" y="101979"/>
                </a:cubicBezTo>
                <a:cubicBezTo>
                  <a:pt x="72870" y="101979"/>
                  <a:pt x="79255" y="104609"/>
                  <a:pt x="84514" y="109867"/>
                </a:cubicBezTo>
                <a:lnTo>
                  <a:pt x="167337" y="192972"/>
                </a:lnTo>
                <a:lnTo>
                  <a:pt x="352139" y="7888"/>
                </a:lnTo>
                <a:cubicBezTo>
                  <a:pt x="357397" y="2630"/>
                  <a:pt x="363783" y="0"/>
                  <a:pt x="371295" y="0"/>
                </a:cubicBezTo>
                <a:close/>
              </a:path>
            </a:pathLst>
          </a:custGeom>
          <a:solidFill>
            <a:srgbClr val="1E7B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70" name="Google Shape;570;p75"/>
          <p:cNvSpPr/>
          <p:nvPr/>
        </p:nvSpPr>
        <p:spPr>
          <a:xfrm>
            <a:off x="2298708" y="4104277"/>
            <a:ext cx="243840" cy="140169"/>
          </a:xfrm>
          <a:custGeom>
            <a:avLst/>
            <a:gdLst/>
            <a:ahLst/>
            <a:cxnLst/>
            <a:rect l="l" t="t" r="r" b="b"/>
            <a:pathLst>
              <a:path w="436652" h="334672" extrusionOk="0">
                <a:moveTo>
                  <a:pt x="371295" y="0"/>
                </a:moveTo>
                <a:cubicBezTo>
                  <a:pt x="378807" y="0"/>
                  <a:pt x="385192" y="2630"/>
                  <a:pt x="390451" y="7888"/>
                </a:cubicBezTo>
                <a:lnTo>
                  <a:pt x="428764" y="46201"/>
                </a:lnTo>
                <a:cubicBezTo>
                  <a:pt x="434022" y="51459"/>
                  <a:pt x="436652" y="57845"/>
                  <a:pt x="436652" y="65357"/>
                </a:cubicBezTo>
                <a:cubicBezTo>
                  <a:pt x="436652" y="72869"/>
                  <a:pt x="434022" y="79255"/>
                  <a:pt x="428764" y="84513"/>
                </a:cubicBezTo>
                <a:lnTo>
                  <a:pt x="224806" y="288472"/>
                </a:lnTo>
                <a:lnTo>
                  <a:pt x="186494" y="326784"/>
                </a:lnTo>
                <a:cubicBezTo>
                  <a:pt x="181234" y="332043"/>
                  <a:pt x="174848" y="334672"/>
                  <a:pt x="167337" y="334672"/>
                </a:cubicBezTo>
                <a:cubicBezTo>
                  <a:pt x="159824" y="334672"/>
                  <a:pt x="153439" y="332043"/>
                  <a:pt x="148180" y="326784"/>
                </a:cubicBezTo>
                <a:lnTo>
                  <a:pt x="109868" y="288472"/>
                </a:lnTo>
                <a:lnTo>
                  <a:pt x="7888" y="186492"/>
                </a:lnTo>
                <a:cubicBezTo>
                  <a:pt x="2630" y="181234"/>
                  <a:pt x="0" y="174849"/>
                  <a:pt x="0" y="167336"/>
                </a:cubicBezTo>
                <a:cubicBezTo>
                  <a:pt x="0" y="159824"/>
                  <a:pt x="2630" y="153439"/>
                  <a:pt x="7888" y="148180"/>
                </a:cubicBezTo>
                <a:lnTo>
                  <a:pt x="46202" y="109867"/>
                </a:lnTo>
                <a:cubicBezTo>
                  <a:pt x="51460" y="104609"/>
                  <a:pt x="57845" y="101979"/>
                  <a:pt x="65358" y="101979"/>
                </a:cubicBezTo>
                <a:cubicBezTo>
                  <a:pt x="72870" y="101979"/>
                  <a:pt x="79255" y="104609"/>
                  <a:pt x="84514" y="109867"/>
                </a:cubicBezTo>
                <a:lnTo>
                  <a:pt x="167337" y="192972"/>
                </a:lnTo>
                <a:lnTo>
                  <a:pt x="352139" y="7888"/>
                </a:lnTo>
                <a:cubicBezTo>
                  <a:pt x="357397" y="2630"/>
                  <a:pt x="363783" y="0"/>
                  <a:pt x="371295" y="0"/>
                </a:cubicBezTo>
                <a:close/>
              </a:path>
            </a:pathLst>
          </a:custGeom>
          <a:solidFill>
            <a:srgbClr val="1E7B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71" name="Google Shape;571;p75"/>
          <p:cNvSpPr/>
          <p:nvPr/>
        </p:nvSpPr>
        <p:spPr>
          <a:xfrm>
            <a:off x="2292557" y="5659550"/>
            <a:ext cx="243840" cy="140169"/>
          </a:xfrm>
          <a:custGeom>
            <a:avLst/>
            <a:gdLst/>
            <a:ahLst/>
            <a:cxnLst/>
            <a:rect l="l" t="t" r="r" b="b"/>
            <a:pathLst>
              <a:path w="436652" h="334672" extrusionOk="0">
                <a:moveTo>
                  <a:pt x="371295" y="0"/>
                </a:moveTo>
                <a:cubicBezTo>
                  <a:pt x="378807" y="0"/>
                  <a:pt x="385192" y="2630"/>
                  <a:pt x="390451" y="7888"/>
                </a:cubicBezTo>
                <a:lnTo>
                  <a:pt x="428764" y="46201"/>
                </a:lnTo>
                <a:cubicBezTo>
                  <a:pt x="434022" y="51459"/>
                  <a:pt x="436652" y="57845"/>
                  <a:pt x="436652" y="65357"/>
                </a:cubicBezTo>
                <a:cubicBezTo>
                  <a:pt x="436652" y="72869"/>
                  <a:pt x="434022" y="79255"/>
                  <a:pt x="428764" y="84513"/>
                </a:cubicBezTo>
                <a:lnTo>
                  <a:pt x="224806" y="288472"/>
                </a:lnTo>
                <a:lnTo>
                  <a:pt x="186494" y="326784"/>
                </a:lnTo>
                <a:cubicBezTo>
                  <a:pt x="181234" y="332043"/>
                  <a:pt x="174848" y="334672"/>
                  <a:pt x="167337" y="334672"/>
                </a:cubicBezTo>
                <a:cubicBezTo>
                  <a:pt x="159824" y="334672"/>
                  <a:pt x="153439" y="332043"/>
                  <a:pt x="148180" y="326784"/>
                </a:cubicBezTo>
                <a:lnTo>
                  <a:pt x="109868" y="288472"/>
                </a:lnTo>
                <a:lnTo>
                  <a:pt x="7888" y="186492"/>
                </a:lnTo>
                <a:cubicBezTo>
                  <a:pt x="2630" y="181234"/>
                  <a:pt x="0" y="174849"/>
                  <a:pt x="0" y="167336"/>
                </a:cubicBezTo>
                <a:cubicBezTo>
                  <a:pt x="0" y="159824"/>
                  <a:pt x="2630" y="153439"/>
                  <a:pt x="7888" y="148180"/>
                </a:cubicBezTo>
                <a:lnTo>
                  <a:pt x="46202" y="109867"/>
                </a:lnTo>
                <a:cubicBezTo>
                  <a:pt x="51460" y="104609"/>
                  <a:pt x="57845" y="101979"/>
                  <a:pt x="65358" y="101979"/>
                </a:cubicBezTo>
                <a:cubicBezTo>
                  <a:pt x="72870" y="101979"/>
                  <a:pt x="79255" y="104609"/>
                  <a:pt x="84514" y="109867"/>
                </a:cubicBezTo>
                <a:lnTo>
                  <a:pt x="167337" y="192972"/>
                </a:lnTo>
                <a:lnTo>
                  <a:pt x="352139" y="7888"/>
                </a:lnTo>
                <a:cubicBezTo>
                  <a:pt x="357397" y="2630"/>
                  <a:pt x="363783" y="0"/>
                  <a:pt x="371295" y="0"/>
                </a:cubicBezTo>
                <a:close/>
              </a:path>
            </a:pathLst>
          </a:custGeom>
          <a:solidFill>
            <a:srgbClr val="1E7B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72" name="Google Shape;572;p75"/>
          <p:cNvSpPr/>
          <p:nvPr/>
        </p:nvSpPr>
        <p:spPr>
          <a:xfrm>
            <a:off x="2287107" y="5989920"/>
            <a:ext cx="243840" cy="140169"/>
          </a:xfrm>
          <a:custGeom>
            <a:avLst/>
            <a:gdLst/>
            <a:ahLst/>
            <a:cxnLst/>
            <a:rect l="l" t="t" r="r" b="b"/>
            <a:pathLst>
              <a:path w="436652" h="334672" extrusionOk="0">
                <a:moveTo>
                  <a:pt x="371295" y="0"/>
                </a:moveTo>
                <a:cubicBezTo>
                  <a:pt x="378807" y="0"/>
                  <a:pt x="385192" y="2630"/>
                  <a:pt x="390451" y="7888"/>
                </a:cubicBezTo>
                <a:lnTo>
                  <a:pt x="428764" y="46201"/>
                </a:lnTo>
                <a:cubicBezTo>
                  <a:pt x="434022" y="51459"/>
                  <a:pt x="436652" y="57845"/>
                  <a:pt x="436652" y="65357"/>
                </a:cubicBezTo>
                <a:cubicBezTo>
                  <a:pt x="436652" y="72869"/>
                  <a:pt x="434022" y="79255"/>
                  <a:pt x="428764" y="84513"/>
                </a:cubicBezTo>
                <a:lnTo>
                  <a:pt x="224806" y="288472"/>
                </a:lnTo>
                <a:lnTo>
                  <a:pt x="186494" y="326784"/>
                </a:lnTo>
                <a:cubicBezTo>
                  <a:pt x="181234" y="332043"/>
                  <a:pt x="174848" y="334672"/>
                  <a:pt x="167337" y="334672"/>
                </a:cubicBezTo>
                <a:cubicBezTo>
                  <a:pt x="159824" y="334672"/>
                  <a:pt x="153439" y="332043"/>
                  <a:pt x="148180" y="326784"/>
                </a:cubicBezTo>
                <a:lnTo>
                  <a:pt x="109868" y="288472"/>
                </a:lnTo>
                <a:lnTo>
                  <a:pt x="7888" y="186492"/>
                </a:lnTo>
                <a:cubicBezTo>
                  <a:pt x="2630" y="181234"/>
                  <a:pt x="0" y="174849"/>
                  <a:pt x="0" y="167336"/>
                </a:cubicBezTo>
                <a:cubicBezTo>
                  <a:pt x="0" y="159824"/>
                  <a:pt x="2630" y="153439"/>
                  <a:pt x="7888" y="148180"/>
                </a:cubicBezTo>
                <a:lnTo>
                  <a:pt x="46202" y="109867"/>
                </a:lnTo>
                <a:cubicBezTo>
                  <a:pt x="51460" y="104609"/>
                  <a:pt x="57845" y="101979"/>
                  <a:pt x="65358" y="101979"/>
                </a:cubicBezTo>
                <a:cubicBezTo>
                  <a:pt x="72870" y="101979"/>
                  <a:pt x="79255" y="104609"/>
                  <a:pt x="84514" y="109867"/>
                </a:cubicBezTo>
                <a:lnTo>
                  <a:pt x="167337" y="192972"/>
                </a:lnTo>
                <a:lnTo>
                  <a:pt x="352139" y="7888"/>
                </a:lnTo>
                <a:cubicBezTo>
                  <a:pt x="357397" y="2630"/>
                  <a:pt x="363783" y="0"/>
                  <a:pt x="371295" y="0"/>
                </a:cubicBezTo>
                <a:close/>
              </a:path>
            </a:pathLst>
          </a:custGeom>
          <a:solidFill>
            <a:srgbClr val="1E7B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73" name="Google Shape;573;p75"/>
          <p:cNvSpPr/>
          <p:nvPr/>
        </p:nvSpPr>
        <p:spPr>
          <a:xfrm>
            <a:off x="2301300" y="2537048"/>
            <a:ext cx="243841" cy="182880"/>
          </a:xfrm>
          <a:custGeom>
            <a:avLst/>
            <a:gdLst/>
            <a:ahLst/>
            <a:cxnLst/>
            <a:rect l="l" t="t" r="r" b="b"/>
            <a:pathLst>
              <a:path w="432708" h="432707" extrusionOk="0">
                <a:moveTo>
                  <a:pt x="216354" y="0"/>
                </a:moveTo>
                <a:cubicBezTo>
                  <a:pt x="255606" y="0"/>
                  <a:pt x="291805" y="9672"/>
                  <a:pt x="324953" y="29016"/>
                </a:cubicBezTo>
                <a:cubicBezTo>
                  <a:pt x="358101" y="48360"/>
                  <a:pt x="384347" y="74606"/>
                  <a:pt x="403691" y="107754"/>
                </a:cubicBezTo>
                <a:cubicBezTo>
                  <a:pt x="423036" y="140902"/>
                  <a:pt x="432708" y="177102"/>
                  <a:pt x="432708" y="216353"/>
                </a:cubicBezTo>
                <a:cubicBezTo>
                  <a:pt x="432708" y="255605"/>
                  <a:pt x="423036" y="291805"/>
                  <a:pt x="403691" y="324953"/>
                </a:cubicBezTo>
                <a:cubicBezTo>
                  <a:pt x="384347" y="358101"/>
                  <a:pt x="358101" y="384347"/>
                  <a:pt x="324953" y="403691"/>
                </a:cubicBezTo>
                <a:cubicBezTo>
                  <a:pt x="291805" y="423035"/>
                  <a:pt x="255606" y="432707"/>
                  <a:pt x="216354" y="432707"/>
                </a:cubicBezTo>
                <a:cubicBezTo>
                  <a:pt x="177102" y="432707"/>
                  <a:pt x="140902" y="423035"/>
                  <a:pt x="107755" y="403691"/>
                </a:cubicBezTo>
                <a:cubicBezTo>
                  <a:pt x="74607" y="384347"/>
                  <a:pt x="48361" y="358101"/>
                  <a:pt x="29017" y="324953"/>
                </a:cubicBezTo>
                <a:cubicBezTo>
                  <a:pt x="9672" y="291805"/>
                  <a:pt x="0" y="255605"/>
                  <a:pt x="0" y="216353"/>
                </a:cubicBezTo>
                <a:cubicBezTo>
                  <a:pt x="0" y="177102"/>
                  <a:pt x="9672" y="140902"/>
                  <a:pt x="29017" y="107754"/>
                </a:cubicBezTo>
                <a:cubicBezTo>
                  <a:pt x="48361" y="74606"/>
                  <a:pt x="74607" y="48360"/>
                  <a:pt x="107755" y="29016"/>
                </a:cubicBezTo>
                <a:cubicBezTo>
                  <a:pt x="140902" y="9672"/>
                  <a:pt x="177102" y="0"/>
                  <a:pt x="216354" y="0"/>
                </a:cubicBezTo>
                <a:close/>
                <a:moveTo>
                  <a:pt x="185366" y="72118"/>
                </a:moveTo>
                <a:cubicBezTo>
                  <a:pt x="182736" y="72118"/>
                  <a:pt x="180483" y="72869"/>
                  <a:pt x="178605" y="74371"/>
                </a:cubicBezTo>
                <a:cubicBezTo>
                  <a:pt x="176727" y="75498"/>
                  <a:pt x="175788" y="77188"/>
                  <a:pt x="175788" y="79442"/>
                </a:cubicBezTo>
                <a:lnTo>
                  <a:pt x="180577" y="254384"/>
                </a:lnTo>
                <a:cubicBezTo>
                  <a:pt x="180577" y="256262"/>
                  <a:pt x="181516" y="257906"/>
                  <a:pt x="183394" y="259314"/>
                </a:cubicBezTo>
                <a:cubicBezTo>
                  <a:pt x="185272" y="260723"/>
                  <a:pt x="187525" y="261427"/>
                  <a:pt x="190155" y="261427"/>
                </a:cubicBezTo>
                <a:lnTo>
                  <a:pt x="242271" y="261427"/>
                </a:lnTo>
                <a:cubicBezTo>
                  <a:pt x="244901" y="261427"/>
                  <a:pt x="247107" y="260723"/>
                  <a:pt x="248891" y="259314"/>
                </a:cubicBezTo>
                <a:cubicBezTo>
                  <a:pt x="250676" y="257906"/>
                  <a:pt x="251662" y="256262"/>
                  <a:pt x="251849" y="254384"/>
                </a:cubicBezTo>
                <a:lnTo>
                  <a:pt x="256920" y="79442"/>
                </a:lnTo>
                <a:cubicBezTo>
                  <a:pt x="256920" y="77188"/>
                  <a:pt x="255981" y="75498"/>
                  <a:pt x="254103" y="74371"/>
                </a:cubicBezTo>
                <a:cubicBezTo>
                  <a:pt x="252225" y="72869"/>
                  <a:pt x="249971" y="72118"/>
                  <a:pt x="247342" y="72118"/>
                </a:cubicBezTo>
                <a:lnTo>
                  <a:pt x="185366" y="72118"/>
                </a:lnTo>
                <a:close/>
                <a:moveTo>
                  <a:pt x="189591" y="288471"/>
                </a:moveTo>
                <a:cubicBezTo>
                  <a:pt x="187150" y="288471"/>
                  <a:pt x="184990" y="289410"/>
                  <a:pt x="183112" y="291288"/>
                </a:cubicBezTo>
                <a:cubicBezTo>
                  <a:pt x="181234" y="293167"/>
                  <a:pt x="180295" y="295326"/>
                  <a:pt x="180295" y="297768"/>
                </a:cubicBezTo>
                <a:lnTo>
                  <a:pt x="180295" y="351293"/>
                </a:lnTo>
                <a:cubicBezTo>
                  <a:pt x="180295" y="353734"/>
                  <a:pt x="181234" y="355894"/>
                  <a:pt x="183112" y="357772"/>
                </a:cubicBezTo>
                <a:cubicBezTo>
                  <a:pt x="184990" y="359650"/>
                  <a:pt x="187150" y="360589"/>
                  <a:pt x="189591" y="360589"/>
                </a:cubicBezTo>
                <a:lnTo>
                  <a:pt x="243680" y="360589"/>
                </a:lnTo>
                <a:cubicBezTo>
                  <a:pt x="246121" y="360589"/>
                  <a:pt x="248187" y="359697"/>
                  <a:pt x="249877" y="357913"/>
                </a:cubicBezTo>
                <a:cubicBezTo>
                  <a:pt x="251568" y="356129"/>
                  <a:pt x="252413" y="353922"/>
                  <a:pt x="252413" y="351293"/>
                </a:cubicBezTo>
                <a:lnTo>
                  <a:pt x="252413" y="297768"/>
                </a:lnTo>
                <a:cubicBezTo>
                  <a:pt x="252413" y="295139"/>
                  <a:pt x="251568" y="292932"/>
                  <a:pt x="249877" y="291147"/>
                </a:cubicBezTo>
                <a:cubicBezTo>
                  <a:pt x="248187" y="289363"/>
                  <a:pt x="246121" y="288471"/>
                  <a:pt x="243680" y="288471"/>
                </a:cubicBezTo>
                <a:lnTo>
                  <a:pt x="189591" y="288471"/>
                </a:lnTo>
                <a:close/>
              </a:path>
            </a:pathLst>
          </a:custGeom>
          <a:solidFill>
            <a:srgbClr val="0000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74" name="Google Shape;574;p75"/>
          <p:cNvSpPr/>
          <p:nvPr/>
        </p:nvSpPr>
        <p:spPr>
          <a:xfrm>
            <a:off x="2297653" y="4609881"/>
            <a:ext cx="243841" cy="182880"/>
          </a:xfrm>
          <a:custGeom>
            <a:avLst/>
            <a:gdLst/>
            <a:ahLst/>
            <a:cxnLst/>
            <a:rect l="l" t="t" r="r" b="b"/>
            <a:pathLst>
              <a:path w="432708" h="432707" extrusionOk="0">
                <a:moveTo>
                  <a:pt x="216354" y="0"/>
                </a:moveTo>
                <a:cubicBezTo>
                  <a:pt x="255606" y="0"/>
                  <a:pt x="291805" y="9672"/>
                  <a:pt x="324953" y="29016"/>
                </a:cubicBezTo>
                <a:cubicBezTo>
                  <a:pt x="358101" y="48360"/>
                  <a:pt x="384347" y="74606"/>
                  <a:pt x="403691" y="107754"/>
                </a:cubicBezTo>
                <a:cubicBezTo>
                  <a:pt x="423036" y="140902"/>
                  <a:pt x="432708" y="177102"/>
                  <a:pt x="432708" y="216353"/>
                </a:cubicBezTo>
                <a:cubicBezTo>
                  <a:pt x="432708" y="255605"/>
                  <a:pt x="423036" y="291805"/>
                  <a:pt x="403691" y="324953"/>
                </a:cubicBezTo>
                <a:cubicBezTo>
                  <a:pt x="384347" y="358101"/>
                  <a:pt x="358101" y="384347"/>
                  <a:pt x="324953" y="403691"/>
                </a:cubicBezTo>
                <a:cubicBezTo>
                  <a:pt x="291805" y="423035"/>
                  <a:pt x="255606" y="432707"/>
                  <a:pt x="216354" y="432707"/>
                </a:cubicBezTo>
                <a:cubicBezTo>
                  <a:pt x="177102" y="432707"/>
                  <a:pt x="140902" y="423035"/>
                  <a:pt x="107755" y="403691"/>
                </a:cubicBezTo>
                <a:cubicBezTo>
                  <a:pt x="74607" y="384347"/>
                  <a:pt x="48361" y="358101"/>
                  <a:pt x="29017" y="324953"/>
                </a:cubicBezTo>
                <a:cubicBezTo>
                  <a:pt x="9672" y="291805"/>
                  <a:pt x="0" y="255605"/>
                  <a:pt x="0" y="216353"/>
                </a:cubicBezTo>
                <a:cubicBezTo>
                  <a:pt x="0" y="177102"/>
                  <a:pt x="9672" y="140902"/>
                  <a:pt x="29017" y="107754"/>
                </a:cubicBezTo>
                <a:cubicBezTo>
                  <a:pt x="48361" y="74606"/>
                  <a:pt x="74607" y="48360"/>
                  <a:pt x="107755" y="29016"/>
                </a:cubicBezTo>
                <a:cubicBezTo>
                  <a:pt x="140902" y="9672"/>
                  <a:pt x="177102" y="0"/>
                  <a:pt x="216354" y="0"/>
                </a:cubicBezTo>
                <a:close/>
                <a:moveTo>
                  <a:pt x="185366" y="72118"/>
                </a:moveTo>
                <a:cubicBezTo>
                  <a:pt x="182736" y="72118"/>
                  <a:pt x="180483" y="72869"/>
                  <a:pt x="178605" y="74371"/>
                </a:cubicBezTo>
                <a:cubicBezTo>
                  <a:pt x="176727" y="75498"/>
                  <a:pt x="175788" y="77188"/>
                  <a:pt x="175788" y="79442"/>
                </a:cubicBezTo>
                <a:lnTo>
                  <a:pt x="180577" y="254384"/>
                </a:lnTo>
                <a:cubicBezTo>
                  <a:pt x="180577" y="256262"/>
                  <a:pt x="181516" y="257906"/>
                  <a:pt x="183394" y="259314"/>
                </a:cubicBezTo>
                <a:cubicBezTo>
                  <a:pt x="185272" y="260723"/>
                  <a:pt x="187525" y="261427"/>
                  <a:pt x="190155" y="261427"/>
                </a:cubicBezTo>
                <a:lnTo>
                  <a:pt x="242271" y="261427"/>
                </a:lnTo>
                <a:cubicBezTo>
                  <a:pt x="244901" y="261427"/>
                  <a:pt x="247107" y="260723"/>
                  <a:pt x="248891" y="259314"/>
                </a:cubicBezTo>
                <a:cubicBezTo>
                  <a:pt x="250676" y="257906"/>
                  <a:pt x="251662" y="256262"/>
                  <a:pt x="251849" y="254384"/>
                </a:cubicBezTo>
                <a:lnTo>
                  <a:pt x="256920" y="79442"/>
                </a:lnTo>
                <a:cubicBezTo>
                  <a:pt x="256920" y="77188"/>
                  <a:pt x="255981" y="75498"/>
                  <a:pt x="254103" y="74371"/>
                </a:cubicBezTo>
                <a:cubicBezTo>
                  <a:pt x="252225" y="72869"/>
                  <a:pt x="249971" y="72118"/>
                  <a:pt x="247342" y="72118"/>
                </a:cubicBezTo>
                <a:lnTo>
                  <a:pt x="185366" y="72118"/>
                </a:lnTo>
                <a:close/>
                <a:moveTo>
                  <a:pt x="189591" y="288471"/>
                </a:moveTo>
                <a:cubicBezTo>
                  <a:pt x="187150" y="288471"/>
                  <a:pt x="184990" y="289410"/>
                  <a:pt x="183112" y="291288"/>
                </a:cubicBezTo>
                <a:cubicBezTo>
                  <a:pt x="181234" y="293167"/>
                  <a:pt x="180295" y="295326"/>
                  <a:pt x="180295" y="297768"/>
                </a:cubicBezTo>
                <a:lnTo>
                  <a:pt x="180295" y="351293"/>
                </a:lnTo>
                <a:cubicBezTo>
                  <a:pt x="180295" y="353734"/>
                  <a:pt x="181234" y="355894"/>
                  <a:pt x="183112" y="357772"/>
                </a:cubicBezTo>
                <a:cubicBezTo>
                  <a:pt x="184990" y="359650"/>
                  <a:pt x="187150" y="360589"/>
                  <a:pt x="189591" y="360589"/>
                </a:cubicBezTo>
                <a:lnTo>
                  <a:pt x="243680" y="360589"/>
                </a:lnTo>
                <a:cubicBezTo>
                  <a:pt x="246121" y="360589"/>
                  <a:pt x="248187" y="359697"/>
                  <a:pt x="249877" y="357913"/>
                </a:cubicBezTo>
                <a:cubicBezTo>
                  <a:pt x="251568" y="356129"/>
                  <a:pt x="252413" y="353922"/>
                  <a:pt x="252413" y="351293"/>
                </a:cubicBezTo>
                <a:lnTo>
                  <a:pt x="252413" y="297768"/>
                </a:lnTo>
                <a:cubicBezTo>
                  <a:pt x="252413" y="295139"/>
                  <a:pt x="251568" y="292932"/>
                  <a:pt x="249877" y="291147"/>
                </a:cubicBezTo>
                <a:cubicBezTo>
                  <a:pt x="248187" y="289363"/>
                  <a:pt x="246121" y="288471"/>
                  <a:pt x="243680" y="288471"/>
                </a:cubicBezTo>
                <a:lnTo>
                  <a:pt x="189591" y="288471"/>
                </a:lnTo>
                <a:close/>
              </a:path>
            </a:pathLst>
          </a:custGeom>
          <a:solidFill>
            <a:srgbClr val="1E7B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1E7BAC"/>
              </a:solidFill>
              <a:latin typeface="Arial"/>
              <a:ea typeface="Arial"/>
              <a:cs typeface="Arial"/>
              <a:sym typeface="Arial"/>
            </a:endParaRPr>
          </a:p>
        </p:txBody>
      </p:sp>
      <p:sp>
        <p:nvSpPr>
          <p:cNvPr id="575" name="Google Shape;575;p75"/>
          <p:cNvSpPr/>
          <p:nvPr/>
        </p:nvSpPr>
        <p:spPr>
          <a:xfrm>
            <a:off x="2307800" y="5320734"/>
            <a:ext cx="243841" cy="182880"/>
          </a:xfrm>
          <a:custGeom>
            <a:avLst/>
            <a:gdLst/>
            <a:ahLst/>
            <a:cxnLst/>
            <a:rect l="l" t="t" r="r" b="b"/>
            <a:pathLst>
              <a:path w="432708" h="432707" extrusionOk="0">
                <a:moveTo>
                  <a:pt x="216354" y="0"/>
                </a:moveTo>
                <a:cubicBezTo>
                  <a:pt x="255606" y="0"/>
                  <a:pt x="291805" y="9672"/>
                  <a:pt x="324953" y="29016"/>
                </a:cubicBezTo>
                <a:cubicBezTo>
                  <a:pt x="358101" y="48360"/>
                  <a:pt x="384347" y="74606"/>
                  <a:pt x="403691" y="107754"/>
                </a:cubicBezTo>
                <a:cubicBezTo>
                  <a:pt x="423036" y="140902"/>
                  <a:pt x="432708" y="177102"/>
                  <a:pt x="432708" y="216353"/>
                </a:cubicBezTo>
                <a:cubicBezTo>
                  <a:pt x="432708" y="255605"/>
                  <a:pt x="423036" y="291805"/>
                  <a:pt x="403691" y="324953"/>
                </a:cubicBezTo>
                <a:cubicBezTo>
                  <a:pt x="384347" y="358101"/>
                  <a:pt x="358101" y="384347"/>
                  <a:pt x="324953" y="403691"/>
                </a:cubicBezTo>
                <a:cubicBezTo>
                  <a:pt x="291805" y="423035"/>
                  <a:pt x="255606" y="432707"/>
                  <a:pt x="216354" y="432707"/>
                </a:cubicBezTo>
                <a:cubicBezTo>
                  <a:pt x="177102" y="432707"/>
                  <a:pt x="140902" y="423035"/>
                  <a:pt x="107755" y="403691"/>
                </a:cubicBezTo>
                <a:cubicBezTo>
                  <a:pt x="74607" y="384347"/>
                  <a:pt x="48361" y="358101"/>
                  <a:pt x="29017" y="324953"/>
                </a:cubicBezTo>
                <a:cubicBezTo>
                  <a:pt x="9672" y="291805"/>
                  <a:pt x="0" y="255605"/>
                  <a:pt x="0" y="216353"/>
                </a:cubicBezTo>
                <a:cubicBezTo>
                  <a:pt x="0" y="177102"/>
                  <a:pt x="9672" y="140902"/>
                  <a:pt x="29017" y="107754"/>
                </a:cubicBezTo>
                <a:cubicBezTo>
                  <a:pt x="48361" y="74606"/>
                  <a:pt x="74607" y="48360"/>
                  <a:pt x="107755" y="29016"/>
                </a:cubicBezTo>
                <a:cubicBezTo>
                  <a:pt x="140902" y="9672"/>
                  <a:pt x="177102" y="0"/>
                  <a:pt x="216354" y="0"/>
                </a:cubicBezTo>
                <a:close/>
                <a:moveTo>
                  <a:pt x="185366" y="72118"/>
                </a:moveTo>
                <a:cubicBezTo>
                  <a:pt x="182736" y="72118"/>
                  <a:pt x="180483" y="72869"/>
                  <a:pt x="178605" y="74371"/>
                </a:cubicBezTo>
                <a:cubicBezTo>
                  <a:pt x="176727" y="75498"/>
                  <a:pt x="175788" y="77188"/>
                  <a:pt x="175788" y="79442"/>
                </a:cubicBezTo>
                <a:lnTo>
                  <a:pt x="180577" y="254384"/>
                </a:lnTo>
                <a:cubicBezTo>
                  <a:pt x="180577" y="256262"/>
                  <a:pt x="181516" y="257906"/>
                  <a:pt x="183394" y="259314"/>
                </a:cubicBezTo>
                <a:cubicBezTo>
                  <a:pt x="185272" y="260723"/>
                  <a:pt x="187525" y="261427"/>
                  <a:pt x="190155" y="261427"/>
                </a:cubicBezTo>
                <a:lnTo>
                  <a:pt x="242271" y="261427"/>
                </a:lnTo>
                <a:cubicBezTo>
                  <a:pt x="244901" y="261427"/>
                  <a:pt x="247107" y="260723"/>
                  <a:pt x="248891" y="259314"/>
                </a:cubicBezTo>
                <a:cubicBezTo>
                  <a:pt x="250676" y="257906"/>
                  <a:pt x="251662" y="256262"/>
                  <a:pt x="251849" y="254384"/>
                </a:cubicBezTo>
                <a:lnTo>
                  <a:pt x="256920" y="79442"/>
                </a:lnTo>
                <a:cubicBezTo>
                  <a:pt x="256920" y="77188"/>
                  <a:pt x="255981" y="75498"/>
                  <a:pt x="254103" y="74371"/>
                </a:cubicBezTo>
                <a:cubicBezTo>
                  <a:pt x="252225" y="72869"/>
                  <a:pt x="249971" y="72118"/>
                  <a:pt x="247342" y="72118"/>
                </a:cubicBezTo>
                <a:lnTo>
                  <a:pt x="185366" y="72118"/>
                </a:lnTo>
                <a:close/>
                <a:moveTo>
                  <a:pt x="189591" y="288471"/>
                </a:moveTo>
                <a:cubicBezTo>
                  <a:pt x="187150" y="288471"/>
                  <a:pt x="184990" y="289410"/>
                  <a:pt x="183112" y="291288"/>
                </a:cubicBezTo>
                <a:cubicBezTo>
                  <a:pt x="181234" y="293167"/>
                  <a:pt x="180295" y="295326"/>
                  <a:pt x="180295" y="297768"/>
                </a:cubicBezTo>
                <a:lnTo>
                  <a:pt x="180295" y="351293"/>
                </a:lnTo>
                <a:cubicBezTo>
                  <a:pt x="180295" y="353734"/>
                  <a:pt x="181234" y="355894"/>
                  <a:pt x="183112" y="357772"/>
                </a:cubicBezTo>
                <a:cubicBezTo>
                  <a:pt x="184990" y="359650"/>
                  <a:pt x="187150" y="360589"/>
                  <a:pt x="189591" y="360589"/>
                </a:cubicBezTo>
                <a:lnTo>
                  <a:pt x="243680" y="360589"/>
                </a:lnTo>
                <a:cubicBezTo>
                  <a:pt x="246121" y="360589"/>
                  <a:pt x="248187" y="359697"/>
                  <a:pt x="249877" y="357913"/>
                </a:cubicBezTo>
                <a:cubicBezTo>
                  <a:pt x="251568" y="356129"/>
                  <a:pt x="252413" y="353922"/>
                  <a:pt x="252413" y="351293"/>
                </a:cubicBezTo>
                <a:lnTo>
                  <a:pt x="252413" y="297768"/>
                </a:lnTo>
                <a:cubicBezTo>
                  <a:pt x="252413" y="295139"/>
                  <a:pt x="251568" y="292932"/>
                  <a:pt x="249877" y="291147"/>
                </a:cubicBezTo>
                <a:cubicBezTo>
                  <a:pt x="248187" y="289363"/>
                  <a:pt x="246121" y="288471"/>
                  <a:pt x="243680" y="288471"/>
                </a:cubicBezTo>
                <a:lnTo>
                  <a:pt x="189591" y="288471"/>
                </a:lnTo>
                <a:close/>
              </a:path>
            </a:pathLst>
          </a:custGeom>
          <a:solidFill>
            <a:srgbClr val="1E7B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1E7BAC"/>
              </a:solidFill>
              <a:latin typeface="Arial"/>
              <a:ea typeface="Arial"/>
              <a:cs typeface="Arial"/>
              <a:sym typeface="Arial"/>
            </a:endParaRPr>
          </a:p>
        </p:txBody>
      </p:sp>
      <p:sp>
        <p:nvSpPr>
          <p:cNvPr id="576" name="Google Shape;576;p75"/>
          <p:cNvSpPr/>
          <p:nvPr/>
        </p:nvSpPr>
        <p:spPr>
          <a:xfrm>
            <a:off x="2307800" y="6296427"/>
            <a:ext cx="243841" cy="182880"/>
          </a:xfrm>
          <a:custGeom>
            <a:avLst/>
            <a:gdLst/>
            <a:ahLst/>
            <a:cxnLst/>
            <a:rect l="l" t="t" r="r" b="b"/>
            <a:pathLst>
              <a:path w="432708" h="432707" extrusionOk="0">
                <a:moveTo>
                  <a:pt x="216354" y="0"/>
                </a:moveTo>
                <a:cubicBezTo>
                  <a:pt x="255606" y="0"/>
                  <a:pt x="291805" y="9672"/>
                  <a:pt x="324953" y="29016"/>
                </a:cubicBezTo>
                <a:cubicBezTo>
                  <a:pt x="358101" y="48360"/>
                  <a:pt x="384347" y="74606"/>
                  <a:pt x="403691" y="107754"/>
                </a:cubicBezTo>
                <a:cubicBezTo>
                  <a:pt x="423036" y="140902"/>
                  <a:pt x="432708" y="177102"/>
                  <a:pt x="432708" y="216353"/>
                </a:cubicBezTo>
                <a:cubicBezTo>
                  <a:pt x="432708" y="255605"/>
                  <a:pt x="423036" y="291805"/>
                  <a:pt x="403691" y="324953"/>
                </a:cubicBezTo>
                <a:cubicBezTo>
                  <a:pt x="384347" y="358101"/>
                  <a:pt x="358101" y="384347"/>
                  <a:pt x="324953" y="403691"/>
                </a:cubicBezTo>
                <a:cubicBezTo>
                  <a:pt x="291805" y="423035"/>
                  <a:pt x="255606" y="432707"/>
                  <a:pt x="216354" y="432707"/>
                </a:cubicBezTo>
                <a:cubicBezTo>
                  <a:pt x="177102" y="432707"/>
                  <a:pt x="140902" y="423035"/>
                  <a:pt x="107755" y="403691"/>
                </a:cubicBezTo>
                <a:cubicBezTo>
                  <a:pt x="74607" y="384347"/>
                  <a:pt x="48361" y="358101"/>
                  <a:pt x="29017" y="324953"/>
                </a:cubicBezTo>
                <a:cubicBezTo>
                  <a:pt x="9672" y="291805"/>
                  <a:pt x="0" y="255605"/>
                  <a:pt x="0" y="216353"/>
                </a:cubicBezTo>
                <a:cubicBezTo>
                  <a:pt x="0" y="177102"/>
                  <a:pt x="9672" y="140902"/>
                  <a:pt x="29017" y="107754"/>
                </a:cubicBezTo>
                <a:cubicBezTo>
                  <a:pt x="48361" y="74606"/>
                  <a:pt x="74607" y="48360"/>
                  <a:pt x="107755" y="29016"/>
                </a:cubicBezTo>
                <a:cubicBezTo>
                  <a:pt x="140902" y="9672"/>
                  <a:pt x="177102" y="0"/>
                  <a:pt x="216354" y="0"/>
                </a:cubicBezTo>
                <a:close/>
                <a:moveTo>
                  <a:pt x="185366" y="72118"/>
                </a:moveTo>
                <a:cubicBezTo>
                  <a:pt x="182736" y="72118"/>
                  <a:pt x="180483" y="72869"/>
                  <a:pt x="178605" y="74371"/>
                </a:cubicBezTo>
                <a:cubicBezTo>
                  <a:pt x="176727" y="75498"/>
                  <a:pt x="175788" y="77188"/>
                  <a:pt x="175788" y="79442"/>
                </a:cubicBezTo>
                <a:lnTo>
                  <a:pt x="180577" y="254384"/>
                </a:lnTo>
                <a:cubicBezTo>
                  <a:pt x="180577" y="256262"/>
                  <a:pt x="181516" y="257906"/>
                  <a:pt x="183394" y="259314"/>
                </a:cubicBezTo>
                <a:cubicBezTo>
                  <a:pt x="185272" y="260723"/>
                  <a:pt x="187525" y="261427"/>
                  <a:pt x="190155" y="261427"/>
                </a:cubicBezTo>
                <a:lnTo>
                  <a:pt x="242271" y="261427"/>
                </a:lnTo>
                <a:cubicBezTo>
                  <a:pt x="244901" y="261427"/>
                  <a:pt x="247107" y="260723"/>
                  <a:pt x="248891" y="259314"/>
                </a:cubicBezTo>
                <a:cubicBezTo>
                  <a:pt x="250676" y="257906"/>
                  <a:pt x="251662" y="256262"/>
                  <a:pt x="251849" y="254384"/>
                </a:cubicBezTo>
                <a:lnTo>
                  <a:pt x="256920" y="79442"/>
                </a:lnTo>
                <a:cubicBezTo>
                  <a:pt x="256920" y="77188"/>
                  <a:pt x="255981" y="75498"/>
                  <a:pt x="254103" y="74371"/>
                </a:cubicBezTo>
                <a:cubicBezTo>
                  <a:pt x="252225" y="72869"/>
                  <a:pt x="249971" y="72118"/>
                  <a:pt x="247342" y="72118"/>
                </a:cubicBezTo>
                <a:lnTo>
                  <a:pt x="185366" y="72118"/>
                </a:lnTo>
                <a:close/>
                <a:moveTo>
                  <a:pt x="189591" y="288471"/>
                </a:moveTo>
                <a:cubicBezTo>
                  <a:pt x="187150" y="288471"/>
                  <a:pt x="184990" y="289410"/>
                  <a:pt x="183112" y="291288"/>
                </a:cubicBezTo>
                <a:cubicBezTo>
                  <a:pt x="181234" y="293167"/>
                  <a:pt x="180295" y="295326"/>
                  <a:pt x="180295" y="297768"/>
                </a:cubicBezTo>
                <a:lnTo>
                  <a:pt x="180295" y="351293"/>
                </a:lnTo>
                <a:cubicBezTo>
                  <a:pt x="180295" y="353734"/>
                  <a:pt x="181234" y="355894"/>
                  <a:pt x="183112" y="357772"/>
                </a:cubicBezTo>
                <a:cubicBezTo>
                  <a:pt x="184990" y="359650"/>
                  <a:pt x="187150" y="360589"/>
                  <a:pt x="189591" y="360589"/>
                </a:cubicBezTo>
                <a:lnTo>
                  <a:pt x="243680" y="360589"/>
                </a:lnTo>
                <a:cubicBezTo>
                  <a:pt x="246121" y="360589"/>
                  <a:pt x="248187" y="359697"/>
                  <a:pt x="249877" y="357913"/>
                </a:cubicBezTo>
                <a:cubicBezTo>
                  <a:pt x="251568" y="356129"/>
                  <a:pt x="252413" y="353922"/>
                  <a:pt x="252413" y="351293"/>
                </a:cubicBezTo>
                <a:lnTo>
                  <a:pt x="252413" y="297768"/>
                </a:lnTo>
                <a:cubicBezTo>
                  <a:pt x="252413" y="295139"/>
                  <a:pt x="251568" y="292932"/>
                  <a:pt x="249877" y="291147"/>
                </a:cubicBezTo>
                <a:cubicBezTo>
                  <a:pt x="248187" y="289363"/>
                  <a:pt x="246121" y="288471"/>
                  <a:pt x="243680" y="288471"/>
                </a:cubicBezTo>
                <a:lnTo>
                  <a:pt x="189591" y="288471"/>
                </a:lnTo>
                <a:close/>
              </a:path>
            </a:pathLst>
          </a:custGeom>
          <a:solidFill>
            <a:srgbClr val="1E7B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1E7BAC"/>
              </a:solidFill>
              <a:latin typeface="Arial"/>
              <a:ea typeface="Arial"/>
              <a:cs typeface="Arial"/>
              <a:sym typeface="Arial"/>
            </a:endParaRPr>
          </a:p>
        </p:txBody>
      </p:sp>
      <p:sp>
        <p:nvSpPr>
          <p:cNvPr id="577" name="Google Shape;577;p75"/>
          <p:cNvSpPr/>
          <p:nvPr/>
        </p:nvSpPr>
        <p:spPr>
          <a:xfrm>
            <a:off x="2297884" y="2862565"/>
            <a:ext cx="243841" cy="182880"/>
          </a:xfrm>
          <a:custGeom>
            <a:avLst/>
            <a:gdLst/>
            <a:ahLst/>
            <a:cxnLst/>
            <a:rect l="l" t="t" r="r" b="b"/>
            <a:pathLst>
              <a:path w="432708" h="432707" extrusionOk="0">
                <a:moveTo>
                  <a:pt x="216354" y="0"/>
                </a:moveTo>
                <a:cubicBezTo>
                  <a:pt x="255606" y="0"/>
                  <a:pt x="291805" y="9672"/>
                  <a:pt x="324953" y="29016"/>
                </a:cubicBezTo>
                <a:cubicBezTo>
                  <a:pt x="358101" y="48360"/>
                  <a:pt x="384347" y="74606"/>
                  <a:pt x="403691" y="107754"/>
                </a:cubicBezTo>
                <a:cubicBezTo>
                  <a:pt x="423036" y="140902"/>
                  <a:pt x="432708" y="177102"/>
                  <a:pt x="432708" y="216353"/>
                </a:cubicBezTo>
                <a:cubicBezTo>
                  <a:pt x="432708" y="255605"/>
                  <a:pt x="423036" y="291805"/>
                  <a:pt x="403691" y="324953"/>
                </a:cubicBezTo>
                <a:cubicBezTo>
                  <a:pt x="384347" y="358101"/>
                  <a:pt x="358101" y="384347"/>
                  <a:pt x="324953" y="403691"/>
                </a:cubicBezTo>
                <a:cubicBezTo>
                  <a:pt x="291805" y="423035"/>
                  <a:pt x="255606" y="432707"/>
                  <a:pt x="216354" y="432707"/>
                </a:cubicBezTo>
                <a:cubicBezTo>
                  <a:pt x="177102" y="432707"/>
                  <a:pt x="140902" y="423035"/>
                  <a:pt x="107755" y="403691"/>
                </a:cubicBezTo>
                <a:cubicBezTo>
                  <a:pt x="74607" y="384347"/>
                  <a:pt x="48361" y="358101"/>
                  <a:pt x="29017" y="324953"/>
                </a:cubicBezTo>
                <a:cubicBezTo>
                  <a:pt x="9672" y="291805"/>
                  <a:pt x="0" y="255605"/>
                  <a:pt x="0" y="216353"/>
                </a:cubicBezTo>
                <a:cubicBezTo>
                  <a:pt x="0" y="177102"/>
                  <a:pt x="9672" y="140902"/>
                  <a:pt x="29017" y="107754"/>
                </a:cubicBezTo>
                <a:cubicBezTo>
                  <a:pt x="48361" y="74606"/>
                  <a:pt x="74607" y="48360"/>
                  <a:pt x="107755" y="29016"/>
                </a:cubicBezTo>
                <a:cubicBezTo>
                  <a:pt x="140902" y="9672"/>
                  <a:pt x="177102" y="0"/>
                  <a:pt x="216354" y="0"/>
                </a:cubicBezTo>
                <a:close/>
                <a:moveTo>
                  <a:pt x="185366" y="72118"/>
                </a:moveTo>
                <a:cubicBezTo>
                  <a:pt x="182736" y="72118"/>
                  <a:pt x="180483" y="72869"/>
                  <a:pt x="178605" y="74371"/>
                </a:cubicBezTo>
                <a:cubicBezTo>
                  <a:pt x="176727" y="75498"/>
                  <a:pt x="175788" y="77188"/>
                  <a:pt x="175788" y="79442"/>
                </a:cubicBezTo>
                <a:lnTo>
                  <a:pt x="180577" y="254384"/>
                </a:lnTo>
                <a:cubicBezTo>
                  <a:pt x="180577" y="256262"/>
                  <a:pt x="181516" y="257906"/>
                  <a:pt x="183394" y="259314"/>
                </a:cubicBezTo>
                <a:cubicBezTo>
                  <a:pt x="185272" y="260723"/>
                  <a:pt x="187525" y="261427"/>
                  <a:pt x="190155" y="261427"/>
                </a:cubicBezTo>
                <a:lnTo>
                  <a:pt x="242271" y="261427"/>
                </a:lnTo>
                <a:cubicBezTo>
                  <a:pt x="244901" y="261427"/>
                  <a:pt x="247107" y="260723"/>
                  <a:pt x="248891" y="259314"/>
                </a:cubicBezTo>
                <a:cubicBezTo>
                  <a:pt x="250676" y="257906"/>
                  <a:pt x="251662" y="256262"/>
                  <a:pt x="251849" y="254384"/>
                </a:cubicBezTo>
                <a:lnTo>
                  <a:pt x="256920" y="79442"/>
                </a:lnTo>
                <a:cubicBezTo>
                  <a:pt x="256920" y="77188"/>
                  <a:pt x="255981" y="75498"/>
                  <a:pt x="254103" y="74371"/>
                </a:cubicBezTo>
                <a:cubicBezTo>
                  <a:pt x="252225" y="72869"/>
                  <a:pt x="249971" y="72118"/>
                  <a:pt x="247342" y="72118"/>
                </a:cubicBezTo>
                <a:lnTo>
                  <a:pt x="185366" y="72118"/>
                </a:lnTo>
                <a:close/>
                <a:moveTo>
                  <a:pt x="189591" y="288471"/>
                </a:moveTo>
                <a:cubicBezTo>
                  <a:pt x="187150" y="288471"/>
                  <a:pt x="184990" y="289410"/>
                  <a:pt x="183112" y="291288"/>
                </a:cubicBezTo>
                <a:cubicBezTo>
                  <a:pt x="181234" y="293167"/>
                  <a:pt x="180295" y="295326"/>
                  <a:pt x="180295" y="297768"/>
                </a:cubicBezTo>
                <a:lnTo>
                  <a:pt x="180295" y="351293"/>
                </a:lnTo>
                <a:cubicBezTo>
                  <a:pt x="180295" y="353734"/>
                  <a:pt x="181234" y="355894"/>
                  <a:pt x="183112" y="357772"/>
                </a:cubicBezTo>
                <a:cubicBezTo>
                  <a:pt x="184990" y="359650"/>
                  <a:pt x="187150" y="360589"/>
                  <a:pt x="189591" y="360589"/>
                </a:cubicBezTo>
                <a:lnTo>
                  <a:pt x="243680" y="360589"/>
                </a:lnTo>
                <a:cubicBezTo>
                  <a:pt x="246121" y="360589"/>
                  <a:pt x="248187" y="359697"/>
                  <a:pt x="249877" y="357913"/>
                </a:cubicBezTo>
                <a:cubicBezTo>
                  <a:pt x="251568" y="356129"/>
                  <a:pt x="252413" y="353922"/>
                  <a:pt x="252413" y="351293"/>
                </a:cubicBezTo>
                <a:lnTo>
                  <a:pt x="252413" y="297768"/>
                </a:lnTo>
                <a:cubicBezTo>
                  <a:pt x="252413" y="295139"/>
                  <a:pt x="251568" y="292932"/>
                  <a:pt x="249877" y="291147"/>
                </a:cubicBezTo>
                <a:cubicBezTo>
                  <a:pt x="248187" y="289363"/>
                  <a:pt x="246121" y="288471"/>
                  <a:pt x="243680" y="288471"/>
                </a:cubicBezTo>
                <a:lnTo>
                  <a:pt x="189591" y="288471"/>
                </a:lnTo>
                <a:close/>
              </a:path>
            </a:pathLst>
          </a:custGeom>
          <a:solidFill>
            <a:srgbClr val="0000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78" name="Google Shape;578;p75"/>
          <p:cNvSpPr/>
          <p:nvPr/>
        </p:nvSpPr>
        <p:spPr>
          <a:xfrm>
            <a:off x="2297884" y="1692491"/>
            <a:ext cx="243841" cy="182880"/>
          </a:xfrm>
          <a:custGeom>
            <a:avLst/>
            <a:gdLst/>
            <a:ahLst/>
            <a:cxnLst/>
            <a:rect l="l" t="t" r="r" b="b"/>
            <a:pathLst>
              <a:path w="432708" h="432707" extrusionOk="0">
                <a:moveTo>
                  <a:pt x="216354" y="0"/>
                </a:moveTo>
                <a:cubicBezTo>
                  <a:pt x="255606" y="0"/>
                  <a:pt x="291805" y="9672"/>
                  <a:pt x="324953" y="29016"/>
                </a:cubicBezTo>
                <a:cubicBezTo>
                  <a:pt x="358101" y="48360"/>
                  <a:pt x="384347" y="74606"/>
                  <a:pt x="403691" y="107754"/>
                </a:cubicBezTo>
                <a:cubicBezTo>
                  <a:pt x="423036" y="140902"/>
                  <a:pt x="432708" y="177102"/>
                  <a:pt x="432708" y="216353"/>
                </a:cubicBezTo>
                <a:cubicBezTo>
                  <a:pt x="432708" y="255605"/>
                  <a:pt x="423036" y="291805"/>
                  <a:pt x="403691" y="324953"/>
                </a:cubicBezTo>
                <a:cubicBezTo>
                  <a:pt x="384347" y="358101"/>
                  <a:pt x="358101" y="384347"/>
                  <a:pt x="324953" y="403691"/>
                </a:cubicBezTo>
                <a:cubicBezTo>
                  <a:pt x="291805" y="423035"/>
                  <a:pt x="255606" y="432707"/>
                  <a:pt x="216354" y="432707"/>
                </a:cubicBezTo>
                <a:cubicBezTo>
                  <a:pt x="177102" y="432707"/>
                  <a:pt x="140902" y="423035"/>
                  <a:pt x="107755" y="403691"/>
                </a:cubicBezTo>
                <a:cubicBezTo>
                  <a:pt x="74607" y="384347"/>
                  <a:pt x="48361" y="358101"/>
                  <a:pt x="29017" y="324953"/>
                </a:cubicBezTo>
                <a:cubicBezTo>
                  <a:pt x="9672" y="291805"/>
                  <a:pt x="0" y="255605"/>
                  <a:pt x="0" y="216353"/>
                </a:cubicBezTo>
                <a:cubicBezTo>
                  <a:pt x="0" y="177102"/>
                  <a:pt x="9672" y="140902"/>
                  <a:pt x="29017" y="107754"/>
                </a:cubicBezTo>
                <a:cubicBezTo>
                  <a:pt x="48361" y="74606"/>
                  <a:pt x="74607" y="48360"/>
                  <a:pt x="107755" y="29016"/>
                </a:cubicBezTo>
                <a:cubicBezTo>
                  <a:pt x="140902" y="9672"/>
                  <a:pt x="177102" y="0"/>
                  <a:pt x="216354" y="0"/>
                </a:cubicBezTo>
                <a:close/>
                <a:moveTo>
                  <a:pt x="185366" y="72118"/>
                </a:moveTo>
                <a:cubicBezTo>
                  <a:pt x="182736" y="72118"/>
                  <a:pt x="180483" y="72869"/>
                  <a:pt x="178605" y="74371"/>
                </a:cubicBezTo>
                <a:cubicBezTo>
                  <a:pt x="176727" y="75498"/>
                  <a:pt x="175788" y="77188"/>
                  <a:pt x="175788" y="79442"/>
                </a:cubicBezTo>
                <a:lnTo>
                  <a:pt x="180577" y="254384"/>
                </a:lnTo>
                <a:cubicBezTo>
                  <a:pt x="180577" y="256262"/>
                  <a:pt x="181516" y="257906"/>
                  <a:pt x="183394" y="259314"/>
                </a:cubicBezTo>
                <a:cubicBezTo>
                  <a:pt x="185272" y="260723"/>
                  <a:pt x="187525" y="261427"/>
                  <a:pt x="190155" y="261427"/>
                </a:cubicBezTo>
                <a:lnTo>
                  <a:pt x="242271" y="261427"/>
                </a:lnTo>
                <a:cubicBezTo>
                  <a:pt x="244901" y="261427"/>
                  <a:pt x="247107" y="260723"/>
                  <a:pt x="248891" y="259314"/>
                </a:cubicBezTo>
                <a:cubicBezTo>
                  <a:pt x="250676" y="257906"/>
                  <a:pt x="251662" y="256262"/>
                  <a:pt x="251849" y="254384"/>
                </a:cubicBezTo>
                <a:lnTo>
                  <a:pt x="256920" y="79442"/>
                </a:lnTo>
                <a:cubicBezTo>
                  <a:pt x="256920" y="77188"/>
                  <a:pt x="255981" y="75498"/>
                  <a:pt x="254103" y="74371"/>
                </a:cubicBezTo>
                <a:cubicBezTo>
                  <a:pt x="252225" y="72869"/>
                  <a:pt x="249971" y="72118"/>
                  <a:pt x="247342" y="72118"/>
                </a:cubicBezTo>
                <a:lnTo>
                  <a:pt x="185366" y="72118"/>
                </a:lnTo>
                <a:close/>
                <a:moveTo>
                  <a:pt x="189591" y="288471"/>
                </a:moveTo>
                <a:cubicBezTo>
                  <a:pt x="187150" y="288471"/>
                  <a:pt x="184990" y="289410"/>
                  <a:pt x="183112" y="291288"/>
                </a:cubicBezTo>
                <a:cubicBezTo>
                  <a:pt x="181234" y="293167"/>
                  <a:pt x="180295" y="295326"/>
                  <a:pt x="180295" y="297768"/>
                </a:cubicBezTo>
                <a:lnTo>
                  <a:pt x="180295" y="351293"/>
                </a:lnTo>
                <a:cubicBezTo>
                  <a:pt x="180295" y="353734"/>
                  <a:pt x="181234" y="355894"/>
                  <a:pt x="183112" y="357772"/>
                </a:cubicBezTo>
                <a:cubicBezTo>
                  <a:pt x="184990" y="359650"/>
                  <a:pt x="187150" y="360589"/>
                  <a:pt x="189591" y="360589"/>
                </a:cubicBezTo>
                <a:lnTo>
                  <a:pt x="243680" y="360589"/>
                </a:lnTo>
                <a:cubicBezTo>
                  <a:pt x="246121" y="360589"/>
                  <a:pt x="248187" y="359697"/>
                  <a:pt x="249877" y="357913"/>
                </a:cubicBezTo>
                <a:cubicBezTo>
                  <a:pt x="251568" y="356129"/>
                  <a:pt x="252413" y="353922"/>
                  <a:pt x="252413" y="351293"/>
                </a:cubicBezTo>
                <a:lnTo>
                  <a:pt x="252413" y="297768"/>
                </a:lnTo>
                <a:cubicBezTo>
                  <a:pt x="252413" y="295139"/>
                  <a:pt x="251568" y="292932"/>
                  <a:pt x="249877" y="291147"/>
                </a:cubicBezTo>
                <a:cubicBezTo>
                  <a:pt x="248187" y="289363"/>
                  <a:pt x="246121" y="288471"/>
                  <a:pt x="243680" y="288471"/>
                </a:cubicBezTo>
                <a:lnTo>
                  <a:pt x="189591" y="288471"/>
                </a:lnTo>
                <a:close/>
              </a:path>
            </a:pathLst>
          </a:custGeom>
          <a:solidFill>
            <a:srgbClr val="007F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79" name="Google Shape;579;p75"/>
          <p:cNvSpPr txBox="1"/>
          <p:nvPr/>
        </p:nvSpPr>
        <p:spPr>
          <a:xfrm>
            <a:off x="8277224" y="5122837"/>
            <a:ext cx="3210791" cy="1413077"/>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0"/>
              </a:spcBef>
              <a:spcAft>
                <a:spcPts val="0"/>
              </a:spcAft>
              <a:buClr>
                <a:srgbClr val="0C0C0C"/>
              </a:buClr>
              <a:buSzPts val="1400"/>
              <a:buFont typeface="Arial"/>
              <a:buChar char="•"/>
            </a:pPr>
            <a:r>
              <a:rPr lang="en-US" sz="1400" b="0" i="0" u="none" strike="noStrike" cap="none">
                <a:solidFill>
                  <a:srgbClr val="0C0C0C"/>
                </a:solidFill>
                <a:latin typeface="Open Sans"/>
                <a:ea typeface="Open Sans"/>
                <a:cs typeface="Open Sans"/>
                <a:sym typeface="Open Sans"/>
              </a:rPr>
              <a:t>Incomplete reporting and/or incomplete coverage</a:t>
            </a:r>
            <a:endParaRPr/>
          </a:p>
          <a:p>
            <a:pPr marL="285750" marR="0" lvl="0" indent="-285750" algn="l" rtl="0">
              <a:lnSpc>
                <a:spcPct val="90000"/>
              </a:lnSpc>
              <a:spcBef>
                <a:spcPts val="1200"/>
              </a:spcBef>
              <a:spcAft>
                <a:spcPts val="0"/>
              </a:spcAft>
              <a:buClr>
                <a:srgbClr val="0C0C0C"/>
              </a:buClr>
              <a:buSzPts val="1400"/>
              <a:buFont typeface="Arial"/>
              <a:buChar char="•"/>
            </a:pPr>
            <a:r>
              <a:rPr lang="en-US" sz="1400" b="0" i="0" u="none" strike="noStrike" cap="none">
                <a:solidFill>
                  <a:srgbClr val="0C0C0C"/>
                </a:solidFill>
                <a:latin typeface="Open Sans"/>
                <a:ea typeface="Open Sans"/>
                <a:cs typeface="Open Sans"/>
                <a:sym typeface="Open Sans"/>
              </a:rPr>
              <a:t>Multiple interpretations depending on districts’ staffing strategies</a:t>
            </a:r>
            <a:endParaRPr sz="1800" b="0" i="0" u="none" strike="noStrike" cap="none">
              <a:solidFill>
                <a:srgbClr val="0C0C0C"/>
              </a:solidFill>
              <a:latin typeface="Open Sans"/>
              <a:ea typeface="Open Sans"/>
              <a:cs typeface="Open Sans"/>
              <a:sym typeface="Open Sans"/>
            </a:endParaRPr>
          </a:p>
        </p:txBody>
      </p:sp>
      <p:sp>
        <p:nvSpPr>
          <p:cNvPr id="580" name="Google Shape;580;p75"/>
          <p:cNvSpPr txBox="1"/>
          <p:nvPr/>
        </p:nvSpPr>
        <p:spPr>
          <a:xfrm>
            <a:off x="571632" y="359057"/>
            <a:ext cx="6006945" cy="35434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C0C0C"/>
              </a:buClr>
              <a:buSzPts val="2600"/>
              <a:buFont typeface="Open Sans ExtraBold"/>
              <a:buNone/>
            </a:pPr>
            <a:r>
              <a:rPr lang="en-US" sz="2600" b="0" i="0" u="none" strike="noStrike" cap="none">
                <a:solidFill>
                  <a:srgbClr val="0C0C0C"/>
                </a:solidFill>
                <a:latin typeface="Open Sans ExtraBold"/>
                <a:ea typeface="Open Sans ExtraBold"/>
                <a:cs typeface="Open Sans ExtraBold"/>
                <a:sym typeface="Open Sans ExtraBold"/>
              </a:rPr>
              <a:t>Data &amp; Methods</a:t>
            </a:r>
            <a:endParaRPr/>
          </a:p>
        </p:txBody>
      </p:sp>
      <p:sp>
        <p:nvSpPr>
          <p:cNvPr id="581" name="Google Shape;581;p75"/>
          <p:cNvSpPr/>
          <p:nvPr/>
        </p:nvSpPr>
        <p:spPr>
          <a:xfrm>
            <a:off x="464083" y="5989920"/>
            <a:ext cx="1038287" cy="6763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76"/>
          <p:cNvSpPr txBox="1">
            <a:spLocks noGrp="1"/>
          </p:cNvSpPr>
          <p:nvPr>
            <p:ph type="title"/>
          </p:nvPr>
        </p:nvSpPr>
        <p:spPr>
          <a:xfrm>
            <a:off x="560173" y="365125"/>
            <a:ext cx="10793627" cy="12254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C0C0C"/>
              </a:buClr>
              <a:buSzPts val="2600"/>
              <a:buFont typeface="Open Sans ExtraBold"/>
              <a:buNone/>
            </a:pPr>
            <a:r>
              <a:rPr lang="en-US" sz="2600"/>
              <a:t>Data &amp; Methods</a:t>
            </a:r>
            <a:endParaRPr/>
          </a:p>
        </p:txBody>
      </p:sp>
      <p:sp>
        <p:nvSpPr>
          <p:cNvPr id="587" name="Google Shape;587;p76"/>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
        <p:nvSpPr>
          <p:cNvPr id="588" name="Google Shape;588;p76"/>
          <p:cNvSpPr/>
          <p:nvPr/>
        </p:nvSpPr>
        <p:spPr>
          <a:xfrm>
            <a:off x="464083" y="5989920"/>
            <a:ext cx="1038287" cy="6763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89" name="Google Shape;589;p76" descr="Graphical user interface, application&#10;&#10;Description automatically generated"/>
          <p:cNvPicPr preferRelativeResize="0"/>
          <p:nvPr/>
        </p:nvPicPr>
        <p:blipFill rotWithShape="1">
          <a:blip r:embed="rId3">
            <a:alphaModFix/>
          </a:blip>
          <a:srcRect/>
          <a:stretch/>
        </p:blipFill>
        <p:spPr>
          <a:xfrm>
            <a:off x="560173" y="1826630"/>
            <a:ext cx="8041321" cy="4529721"/>
          </a:xfrm>
          <a:prstGeom prst="rect">
            <a:avLst/>
          </a:prstGeom>
          <a:noFill/>
          <a:ln>
            <a:noFill/>
          </a:ln>
        </p:spPr>
      </p:pic>
      <p:sp>
        <p:nvSpPr>
          <p:cNvPr id="590" name="Google Shape;590;p76"/>
          <p:cNvSpPr txBox="1"/>
          <p:nvPr/>
        </p:nvSpPr>
        <p:spPr>
          <a:xfrm>
            <a:off x="597345" y="770064"/>
            <a:ext cx="10684588" cy="6320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F44"/>
              </a:buClr>
              <a:buSzPts val="1600"/>
              <a:buFont typeface="Arial"/>
              <a:buNone/>
            </a:pPr>
            <a:r>
              <a:rPr lang="en-US" sz="1600" b="1" i="0" u="none" strike="noStrike" cap="none">
                <a:solidFill>
                  <a:srgbClr val="007F44"/>
                </a:solidFill>
                <a:latin typeface="Open Sans"/>
                <a:ea typeface="Open Sans"/>
                <a:cs typeface="Open Sans"/>
                <a:sym typeface="Open Sans"/>
              </a:rPr>
              <a:t>Available state data provide a limited picture of Michigan’s teacher shortage. The data are gradually improving, but this is a long-term effort.</a:t>
            </a:r>
            <a:endParaRPr/>
          </a:p>
        </p:txBody>
      </p:sp>
      <p:sp>
        <p:nvSpPr>
          <p:cNvPr id="591" name="Google Shape;591;p76"/>
          <p:cNvSpPr txBox="1"/>
          <p:nvPr/>
        </p:nvSpPr>
        <p:spPr>
          <a:xfrm>
            <a:off x="1624289" y="1983104"/>
            <a:ext cx="6070217" cy="109316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29292"/>
              </a:buClr>
              <a:buSzPts val="1400"/>
              <a:buFont typeface="Open Sans"/>
              <a:buNone/>
            </a:pPr>
            <a:r>
              <a:rPr lang="en-US" sz="1400" b="0" i="0" u="none" strike="noStrike" cap="none">
                <a:solidFill>
                  <a:srgbClr val="929292"/>
                </a:solidFill>
                <a:latin typeface="Open Sans"/>
                <a:ea typeface="Open Sans"/>
                <a:cs typeface="Open Sans"/>
                <a:sym typeface="Open Sans"/>
              </a:rPr>
              <a:t>Districts are not required by law to report unfilled vacancies. While the </a:t>
            </a:r>
            <a:r>
              <a:rPr lang="en-US" sz="1400" b="1" i="0" u="none" strike="noStrike" cap="none">
                <a:solidFill>
                  <a:srgbClr val="929292"/>
                </a:solidFill>
                <a:latin typeface="Open Sans"/>
                <a:ea typeface="Open Sans"/>
                <a:cs typeface="Open Sans"/>
                <a:sym typeface="Open Sans"/>
              </a:rPr>
              <a:t>number of districts reporting vacancies</a:t>
            </a:r>
            <a:r>
              <a:rPr lang="en-US" sz="1400" b="0" i="0" u="none" strike="noStrike" cap="none">
                <a:solidFill>
                  <a:srgbClr val="929292"/>
                </a:solidFill>
                <a:latin typeface="Open Sans"/>
                <a:ea typeface="Open Sans"/>
                <a:cs typeface="Open Sans"/>
                <a:sym typeface="Open Sans"/>
              </a:rPr>
              <a:t> has increased, most districts (including many with known vacancies) still do not report any.</a:t>
            </a:r>
            <a:endParaRPr/>
          </a:p>
        </p:txBody>
      </p:sp>
      <p:sp>
        <p:nvSpPr>
          <p:cNvPr id="592" name="Google Shape;592;p76"/>
          <p:cNvSpPr txBox="1"/>
          <p:nvPr/>
        </p:nvSpPr>
        <p:spPr>
          <a:xfrm>
            <a:off x="1624288" y="4297835"/>
            <a:ext cx="5650272" cy="109316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29292"/>
              </a:buClr>
              <a:buSzPts val="1400"/>
              <a:buFont typeface="Open Sans"/>
              <a:buNone/>
            </a:pPr>
            <a:r>
              <a:rPr lang="en-US" sz="1400" b="0" i="0" u="none" strike="noStrike" cap="none">
                <a:solidFill>
                  <a:srgbClr val="929292"/>
                </a:solidFill>
                <a:latin typeface="Open Sans"/>
                <a:ea typeface="Open Sans"/>
                <a:cs typeface="Open Sans"/>
                <a:sym typeface="Open Sans"/>
              </a:rPr>
              <a:t>When a teacher terminates their employment, their district most select a category describing the reason for their exit. The majority of </a:t>
            </a:r>
            <a:r>
              <a:rPr lang="en-US" sz="1400" b="1" i="0" u="none" strike="noStrike" cap="none">
                <a:solidFill>
                  <a:srgbClr val="929292"/>
                </a:solidFill>
                <a:latin typeface="Open Sans"/>
                <a:ea typeface="Open Sans"/>
                <a:cs typeface="Open Sans"/>
                <a:sym typeface="Open Sans"/>
              </a:rPr>
              <a:t>teacher exit reasons</a:t>
            </a:r>
            <a:r>
              <a:rPr lang="en-US" sz="1400" b="0" i="0" u="none" strike="noStrike" cap="none">
                <a:solidFill>
                  <a:srgbClr val="929292"/>
                </a:solidFill>
                <a:latin typeface="Open Sans"/>
                <a:ea typeface="Open Sans"/>
                <a:cs typeface="Open Sans"/>
                <a:sym typeface="Open Sans"/>
              </a:rPr>
              <a:t> are reported as “other.”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77"/>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
        <p:nvSpPr>
          <p:cNvPr id="598" name="Google Shape;598;p77"/>
          <p:cNvSpPr txBox="1">
            <a:spLocks noGrp="1"/>
          </p:cNvSpPr>
          <p:nvPr>
            <p:ph type="title"/>
          </p:nvPr>
        </p:nvSpPr>
        <p:spPr>
          <a:xfrm>
            <a:off x="560173" y="365126"/>
            <a:ext cx="10793627" cy="10764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C0C0C"/>
              </a:buClr>
              <a:buSzPts val="2600"/>
              <a:buFont typeface="Open Sans ExtraBold"/>
              <a:buNone/>
            </a:pPr>
            <a:r>
              <a:rPr lang="en-US" sz="2600"/>
              <a:t>Data &amp; Methods</a:t>
            </a:r>
            <a:endParaRPr/>
          </a:p>
        </p:txBody>
      </p:sp>
      <p:sp>
        <p:nvSpPr>
          <p:cNvPr id="599" name="Google Shape;599;p77"/>
          <p:cNvSpPr txBox="1">
            <a:spLocks noGrp="1"/>
          </p:cNvSpPr>
          <p:nvPr>
            <p:ph type="body" idx="2"/>
          </p:nvPr>
        </p:nvSpPr>
        <p:spPr>
          <a:xfrm>
            <a:off x="1049867" y="1866880"/>
            <a:ext cx="9469120" cy="409594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None/>
            </a:pPr>
            <a:r>
              <a:rPr lang="en-US" b="1"/>
              <a:t>Vacancies</a:t>
            </a:r>
            <a:endParaRPr/>
          </a:p>
          <a:p>
            <a:pPr marL="0" lvl="0" indent="0" algn="l" rtl="0">
              <a:lnSpc>
                <a:spcPct val="100000"/>
              </a:lnSpc>
              <a:spcBef>
                <a:spcPts val="0"/>
              </a:spcBef>
              <a:spcAft>
                <a:spcPts val="0"/>
              </a:spcAft>
              <a:buClr>
                <a:schemeClr val="dk1"/>
              </a:buClr>
              <a:buSzPts val="1600"/>
              <a:buNone/>
            </a:pPr>
            <a:r>
              <a:rPr lang="en-US"/>
              <a:t>District-reported teaching positions; reliance on teachers with temporary credentials; reliance on teachers who are shared across multiple sites; reliance on teachers contracted through 3</a:t>
            </a:r>
            <a:r>
              <a:rPr lang="en-US" baseline="30000"/>
              <a:t>rd</a:t>
            </a:r>
            <a:r>
              <a:rPr lang="en-US"/>
              <a:t>-party virtual providers.</a:t>
            </a:r>
            <a:endParaRPr/>
          </a:p>
          <a:p>
            <a:pPr marL="0" lvl="0" indent="0" algn="l" rtl="0">
              <a:lnSpc>
                <a:spcPct val="100000"/>
              </a:lnSpc>
              <a:spcBef>
                <a:spcPts val="0"/>
              </a:spcBef>
              <a:spcAft>
                <a:spcPts val="0"/>
              </a:spcAft>
              <a:buClr>
                <a:schemeClr val="dk1"/>
              </a:buClr>
              <a:buSzPts val="1600"/>
              <a:buNone/>
            </a:pPr>
            <a:endParaRPr/>
          </a:p>
          <a:p>
            <a:pPr marL="0" lvl="0" indent="0" algn="ctr" rtl="0">
              <a:lnSpc>
                <a:spcPct val="100000"/>
              </a:lnSpc>
              <a:spcBef>
                <a:spcPts val="0"/>
              </a:spcBef>
              <a:spcAft>
                <a:spcPts val="0"/>
              </a:spcAft>
              <a:buClr>
                <a:schemeClr val="dk1"/>
              </a:buClr>
              <a:buSzPts val="1600"/>
              <a:buNone/>
            </a:pPr>
            <a:r>
              <a:rPr lang="en-US" b="1"/>
              <a:t>Retention</a:t>
            </a:r>
            <a:endParaRPr/>
          </a:p>
          <a:p>
            <a:pPr marL="0" lvl="0" indent="0" algn="l" rtl="0">
              <a:lnSpc>
                <a:spcPct val="100000"/>
              </a:lnSpc>
              <a:spcBef>
                <a:spcPts val="0"/>
              </a:spcBef>
              <a:spcAft>
                <a:spcPts val="0"/>
              </a:spcAft>
              <a:buClr>
                <a:schemeClr val="dk1"/>
              </a:buClr>
              <a:buSzPts val="1600"/>
              <a:buNone/>
            </a:pPr>
            <a:r>
              <a:rPr lang="en-US"/>
              <a:t>Entry into the profession; exits from the profession; within- and between-district transfers; maintenance of teaching credentials.</a:t>
            </a:r>
            <a:endParaRPr/>
          </a:p>
          <a:p>
            <a:pPr marL="0" lvl="0" indent="0" algn="l" rtl="0">
              <a:lnSpc>
                <a:spcPct val="100000"/>
              </a:lnSpc>
              <a:spcBef>
                <a:spcPts val="0"/>
              </a:spcBef>
              <a:spcAft>
                <a:spcPts val="0"/>
              </a:spcAft>
              <a:buClr>
                <a:schemeClr val="dk1"/>
              </a:buClr>
              <a:buSzPts val="1600"/>
              <a:buNone/>
            </a:pPr>
            <a:endParaRPr/>
          </a:p>
          <a:p>
            <a:pPr marL="0" lvl="0" indent="0" algn="ctr" rtl="0">
              <a:lnSpc>
                <a:spcPct val="100000"/>
              </a:lnSpc>
              <a:spcBef>
                <a:spcPts val="0"/>
              </a:spcBef>
              <a:spcAft>
                <a:spcPts val="0"/>
              </a:spcAft>
              <a:buClr>
                <a:schemeClr val="dk1"/>
              </a:buClr>
              <a:buSzPts val="1600"/>
              <a:buNone/>
            </a:pPr>
            <a:r>
              <a:rPr lang="en-US" b="1"/>
              <a:t>Teacher preparation</a:t>
            </a:r>
            <a:endParaRPr/>
          </a:p>
          <a:p>
            <a:pPr marL="0" lvl="0" indent="0" algn="l" rtl="0">
              <a:lnSpc>
                <a:spcPct val="100000"/>
              </a:lnSpc>
              <a:spcBef>
                <a:spcPts val="0"/>
              </a:spcBef>
              <a:spcAft>
                <a:spcPts val="0"/>
              </a:spcAft>
              <a:buClr>
                <a:schemeClr val="dk1"/>
              </a:buClr>
              <a:buSzPts val="1600"/>
              <a:buNone/>
            </a:pPr>
            <a:r>
              <a:rPr lang="en-US"/>
              <a:t>Newly-certified teachers; proximity of teacher preparation provider to location of first teaching job.</a:t>
            </a:r>
            <a:endParaRPr/>
          </a:p>
          <a:p>
            <a:pPr marL="0" lvl="0" indent="0" algn="l" rtl="0">
              <a:lnSpc>
                <a:spcPct val="100000"/>
              </a:lnSpc>
              <a:spcBef>
                <a:spcPts val="0"/>
              </a:spcBef>
              <a:spcAft>
                <a:spcPts val="0"/>
              </a:spcAft>
              <a:buClr>
                <a:schemeClr val="dk1"/>
              </a:buClr>
              <a:buSzPts val="1600"/>
              <a:buNone/>
            </a:pPr>
            <a:endParaRPr/>
          </a:p>
          <a:p>
            <a:pPr marL="0" lvl="0" indent="0" algn="ctr" rtl="0">
              <a:lnSpc>
                <a:spcPct val="100000"/>
              </a:lnSpc>
              <a:spcBef>
                <a:spcPts val="0"/>
              </a:spcBef>
              <a:spcAft>
                <a:spcPts val="0"/>
              </a:spcAft>
              <a:buClr>
                <a:schemeClr val="dk1"/>
              </a:buClr>
              <a:buSzPts val="1600"/>
              <a:buNone/>
            </a:pPr>
            <a:r>
              <a:rPr lang="en-US" b="1"/>
              <a:t>Highest-need regions</a:t>
            </a:r>
            <a:endParaRPr/>
          </a:p>
          <a:p>
            <a:pPr marL="0" lvl="0" indent="0" algn="l" rtl="0">
              <a:lnSpc>
                <a:spcPct val="100000"/>
              </a:lnSpc>
              <a:spcBef>
                <a:spcPts val="0"/>
              </a:spcBef>
              <a:spcAft>
                <a:spcPts val="0"/>
              </a:spcAft>
              <a:buClr>
                <a:schemeClr val="dk1"/>
              </a:buClr>
              <a:buSzPts val="1600"/>
              <a:buNone/>
            </a:pPr>
            <a:r>
              <a:rPr lang="en-US"/>
              <a:t>Estimated extent of local shortages based on patterns across all relevant indicators; overall and subject-specific shortages.</a:t>
            </a:r>
            <a:endParaRPr/>
          </a:p>
        </p:txBody>
      </p:sp>
      <p:sp>
        <p:nvSpPr>
          <p:cNvPr id="600" name="Google Shape;600;p77"/>
          <p:cNvSpPr txBox="1"/>
          <p:nvPr/>
        </p:nvSpPr>
        <p:spPr>
          <a:xfrm>
            <a:off x="597345" y="770064"/>
            <a:ext cx="10684588" cy="6320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F44"/>
              </a:buClr>
              <a:buSzPts val="1600"/>
              <a:buFont typeface="Arial"/>
              <a:buNone/>
            </a:pPr>
            <a:r>
              <a:rPr lang="en-US" sz="1600" b="1" i="0" u="none" strike="noStrike" cap="none">
                <a:solidFill>
                  <a:srgbClr val="007F44"/>
                </a:solidFill>
                <a:latin typeface="Open Sans"/>
                <a:ea typeface="Open Sans"/>
                <a:cs typeface="Open Sans"/>
                <a:sym typeface="Open Sans"/>
              </a:rPr>
              <a:t>We consider several </a:t>
            </a:r>
            <a:r>
              <a:rPr lang="en-US" sz="1600" b="1" i="1" u="none" strike="noStrike" cap="none">
                <a:solidFill>
                  <a:srgbClr val="007F44"/>
                </a:solidFill>
                <a:latin typeface="Open Sans"/>
                <a:ea typeface="Open Sans"/>
                <a:cs typeface="Open Sans"/>
                <a:sym typeface="Open Sans"/>
              </a:rPr>
              <a:t>imperfect </a:t>
            </a:r>
            <a:r>
              <a:rPr lang="en-US" sz="1600" b="1" i="0" u="none" strike="noStrike" cap="none">
                <a:solidFill>
                  <a:srgbClr val="007F44"/>
                </a:solidFill>
                <a:latin typeface="Open Sans"/>
                <a:ea typeface="Open Sans"/>
                <a:cs typeface="Open Sans"/>
                <a:sym typeface="Open Sans"/>
              </a:rPr>
              <a:t>and </a:t>
            </a:r>
            <a:r>
              <a:rPr lang="en-US" sz="1600" b="1" i="1" u="none" strike="noStrike" cap="none">
                <a:solidFill>
                  <a:srgbClr val="007F44"/>
                </a:solidFill>
                <a:latin typeface="Open Sans"/>
                <a:ea typeface="Open Sans"/>
                <a:cs typeface="Open Sans"/>
                <a:sym typeface="Open Sans"/>
              </a:rPr>
              <a:t>indirect</a:t>
            </a:r>
            <a:r>
              <a:rPr lang="en-US" sz="1600" b="1" i="0" u="none" strike="noStrike" cap="none">
                <a:solidFill>
                  <a:srgbClr val="007F44"/>
                </a:solidFill>
                <a:latin typeface="Open Sans"/>
                <a:ea typeface="Open Sans"/>
                <a:cs typeface="Open Sans"/>
                <a:sym typeface="Open Sans"/>
              </a:rPr>
              <a:t> indicators to better understand the nature and extent of teacher shortages in Michigan and how they vary for different types of teachers, districts, and geographic locations.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78"/>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
        <p:nvSpPr>
          <p:cNvPr id="607" name="Google Shape;607;p78"/>
          <p:cNvSpPr txBox="1">
            <a:spLocks noGrp="1"/>
          </p:cNvSpPr>
          <p:nvPr>
            <p:ph type="body" idx="2"/>
          </p:nvPr>
        </p:nvSpPr>
        <p:spPr>
          <a:xfrm>
            <a:off x="721725" y="2778865"/>
            <a:ext cx="8348063" cy="13002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F44"/>
              </a:buClr>
              <a:buSzPts val="3600"/>
              <a:buNone/>
            </a:pPr>
            <a:r>
              <a:rPr lang="en-US" sz="3600">
                <a:solidFill>
                  <a:srgbClr val="007F44"/>
                </a:solidFill>
                <a:latin typeface="Open Sans ExtraBold"/>
                <a:ea typeface="Open Sans ExtraBold"/>
                <a:cs typeface="Open Sans ExtraBold"/>
                <a:sym typeface="Open Sans ExtraBold"/>
              </a:rPr>
              <a:t>Results:</a:t>
            </a:r>
            <a:endParaRPr/>
          </a:p>
          <a:p>
            <a:pPr marL="0" lvl="0" indent="0" algn="l" rtl="0">
              <a:lnSpc>
                <a:spcPct val="100000"/>
              </a:lnSpc>
              <a:spcBef>
                <a:spcPts val="600"/>
              </a:spcBef>
              <a:spcAft>
                <a:spcPts val="0"/>
              </a:spcAft>
              <a:buClr>
                <a:schemeClr val="dk1"/>
              </a:buClr>
              <a:buSzPts val="3600"/>
              <a:buNone/>
            </a:pPr>
            <a:r>
              <a:rPr lang="en-US" sz="3600">
                <a:latin typeface="Open Sans ExtraBold"/>
                <a:ea typeface="Open Sans ExtraBold"/>
                <a:cs typeface="Open Sans ExtraBold"/>
                <a:sym typeface="Open Sans ExtraBold"/>
              </a:rPr>
              <a:t>Teacher Vacancies</a:t>
            </a:r>
            <a:endParaRPr/>
          </a:p>
        </p:txBody>
      </p:sp>
      <p:sp>
        <p:nvSpPr>
          <p:cNvPr id="608" name="Google Shape;608;p78"/>
          <p:cNvSpPr/>
          <p:nvPr/>
        </p:nvSpPr>
        <p:spPr>
          <a:xfrm>
            <a:off x="0" y="2778865"/>
            <a:ext cx="423695" cy="1451688"/>
          </a:xfrm>
          <a:prstGeom prst="rect">
            <a:avLst/>
          </a:prstGeom>
          <a:solidFill>
            <a:srgbClr val="007F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79"/>
          <p:cNvSpPr txBox="1">
            <a:spLocks noGrp="1"/>
          </p:cNvSpPr>
          <p:nvPr>
            <p:ph type="sldNum" idx="12"/>
          </p:nvPr>
        </p:nvSpPr>
        <p:spPr>
          <a:xfrm>
            <a:off x="11779488" y="6356351"/>
            <a:ext cx="47668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sp>
        <p:nvSpPr>
          <p:cNvPr id="615" name="Google Shape;615;p79"/>
          <p:cNvSpPr txBox="1">
            <a:spLocks noGrp="1"/>
          </p:cNvSpPr>
          <p:nvPr>
            <p:ph type="title"/>
          </p:nvPr>
        </p:nvSpPr>
        <p:spPr>
          <a:xfrm>
            <a:off x="597347" y="294399"/>
            <a:ext cx="7310520" cy="4540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C0C0C"/>
              </a:buClr>
              <a:buSzPts val="2600"/>
              <a:buFont typeface="Open Sans ExtraBold"/>
              <a:buNone/>
            </a:pPr>
            <a:r>
              <a:rPr lang="en-US" sz="2600" b="0" i="0" u="none" strike="noStrike" cap="none">
                <a:solidFill>
                  <a:srgbClr val="0C0C0C"/>
                </a:solidFill>
                <a:latin typeface="Open Sans ExtraBold"/>
                <a:ea typeface="Open Sans ExtraBold"/>
                <a:cs typeface="Open Sans ExtraBold"/>
                <a:sym typeface="Open Sans ExtraBold"/>
              </a:rPr>
              <a:t>Teacher Vacancies</a:t>
            </a:r>
            <a:endParaRPr/>
          </a:p>
        </p:txBody>
      </p:sp>
      <p:sp>
        <p:nvSpPr>
          <p:cNvPr id="616" name="Google Shape;616;p79"/>
          <p:cNvSpPr txBox="1">
            <a:spLocks noGrp="1"/>
          </p:cNvSpPr>
          <p:nvPr>
            <p:ph type="body" idx="1"/>
          </p:nvPr>
        </p:nvSpPr>
        <p:spPr>
          <a:xfrm>
            <a:off x="0" y="1347420"/>
            <a:ext cx="7907867" cy="354314"/>
          </a:xfrm>
          <a:prstGeom prst="rect">
            <a:avLst/>
          </a:prstGeom>
          <a:solidFill>
            <a:srgbClr val="007F44"/>
          </a:solidFill>
          <a:ln>
            <a:noFill/>
          </a:ln>
        </p:spPr>
        <p:txBody>
          <a:bodyPr spcFirstLastPara="1" wrap="square" lIns="91425" tIns="45700" rIns="91425" bIns="45700" anchor="ctr" anchorCtr="0">
            <a:noAutofit/>
          </a:bodyPr>
          <a:lstStyle/>
          <a:p>
            <a:pPr marL="228600" marR="0" lvl="0" indent="0" algn="l" rtl="0">
              <a:lnSpc>
                <a:spcPct val="108000"/>
              </a:lnSpc>
              <a:spcBef>
                <a:spcPts val="0"/>
              </a:spcBef>
              <a:spcAft>
                <a:spcPts val="0"/>
              </a:spcAft>
              <a:buClr>
                <a:schemeClr val="lt1"/>
              </a:buClr>
              <a:buSzPts val="1600"/>
              <a:buFont typeface="Arial"/>
              <a:buNone/>
            </a:pPr>
            <a:r>
              <a:rPr lang="en-US" sz="1600" b="1" i="0" u="none" strike="noStrike" cap="none">
                <a:solidFill>
                  <a:schemeClr val="lt1"/>
                </a:solidFill>
                <a:latin typeface="Open Sans"/>
                <a:ea typeface="Open Sans"/>
                <a:cs typeface="Open Sans"/>
                <a:sym typeface="Open Sans"/>
              </a:rPr>
              <a:t>District-reported filled and vacant teaching positions</a:t>
            </a:r>
            <a:endParaRPr/>
          </a:p>
        </p:txBody>
      </p:sp>
      <p:sp>
        <p:nvSpPr>
          <p:cNvPr id="617" name="Google Shape;617;p79"/>
          <p:cNvSpPr/>
          <p:nvPr/>
        </p:nvSpPr>
        <p:spPr>
          <a:xfrm>
            <a:off x="8719931" y="0"/>
            <a:ext cx="3114205" cy="6857999"/>
          </a:xfrm>
          <a:prstGeom prst="rect">
            <a:avLst/>
          </a:prstGeom>
          <a:solidFill>
            <a:srgbClr val="007F44">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18" name="Google Shape;618;p79"/>
          <p:cNvSpPr txBox="1"/>
          <p:nvPr/>
        </p:nvSpPr>
        <p:spPr>
          <a:xfrm>
            <a:off x="9002772" y="1701734"/>
            <a:ext cx="2548521"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chemeClr val="dk1"/>
                </a:solidFill>
                <a:latin typeface="Open Sans"/>
                <a:ea typeface="Open Sans"/>
                <a:cs typeface="Open Sans"/>
                <a:sym typeface="Open Sans"/>
              </a:rPr>
              <a:t>Recent expansions to virtual learning options in Michigan are driving some of these trends. </a:t>
            </a:r>
            <a:endParaRPr/>
          </a:p>
          <a:p>
            <a:pPr marL="0" marR="0" lvl="0" indent="0" algn="l" rtl="0">
              <a:spcBef>
                <a:spcPts val="0"/>
              </a:spcBef>
              <a:spcAft>
                <a:spcPts val="0"/>
              </a:spcAft>
              <a:buNone/>
            </a:pPr>
            <a:endParaRPr sz="14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Michigan Virtual</a:t>
            </a:r>
            <a:r>
              <a:rPr lang="en-US" sz="1400">
                <a:solidFill>
                  <a:schemeClr val="dk1"/>
                </a:solidFill>
                <a:latin typeface="Open Sans"/>
                <a:ea typeface="Open Sans"/>
                <a:cs typeface="Open Sans"/>
                <a:sym typeface="Open Sans"/>
              </a:rPr>
              <a:t> teachers account for most of the increase in filled teaching positions over time.</a:t>
            </a:r>
            <a:endParaRPr/>
          </a:p>
          <a:p>
            <a:pPr marL="0" marR="0" lvl="0" indent="0" algn="l" rtl="0">
              <a:spcBef>
                <a:spcPts val="0"/>
              </a:spcBef>
              <a:spcAft>
                <a:spcPts val="0"/>
              </a:spcAft>
              <a:buNone/>
            </a:pPr>
            <a:endParaRPr sz="14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400">
                <a:solidFill>
                  <a:schemeClr val="dk1"/>
                </a:solidFill>
                <a:latin typeface="Open Sans"/>
                <a:ea typeface="Open Sans"/>
                <a:cs typeface="Open Sans"/>
                <a:sym typeface="Open Sans"/>
              </a:rPr>
              <a:t>About half of all teaching vacancies reported in 2017-18 and 2018-19 were </a:t>
            </a:r>
            <a:r>
              <a:rPr lang="en-US" sz="1400" i="1">
                <a:solidFill>
                  <a:schemeClr val="dk1"/>
                </a:solidFill>
                <a:latin typeface="Open Sans"/>
                <a:ea typeface="Open Sans"/>
                <a:cs typeface="Open Sans"/>
                <a:sym typeface="Open Sans"/>
              </a:rPr>
              <a:t>Michigan Virtual </a:t>
            </a:r>
            <a:r>
              <a:rPr lang="en-US" sz="1400">
                <a:solidFill>
                  <a:schemeClr val="dk1"/>
                </a:solidFill>
                <a:latin typeface="Open Sans"/>
                <a:ea typeface="Open Sans"/>
                <a:cs typeface="Open Sans"/>
                <a:sym typeface="Open Sans"/>
              </a:rPr>
              <a:t>teaching positions.</a:t>
            </a:r>
            <a:endParaRPr/>
          </a:p>
        </p:txBody>
      </p:sp>
      <p:sp>
        <p:nvSpPr>
          <p:cNvPr id="619" name="Google Shape;619;p79"/>
          <p:cNvSpPr txBox="1"/>
          <p:nvPr/>
        </p:nvSpPr>
        <p:spPr>
          <a:xfrm>
            <a:off x="597347" y="691408"/>
            <a:ext cx="7984248" cy="6320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F44"/>
              </a:buClr>
              <a:buSzPts val="1600"/>
              <a:buFont typeface="Arial"/>
              <a:buNone/>
            </a:pPr>
            <a:r>
              <a:rPr lang="en-US" sz="1600" b="1" u="none">
                <a:solidFill>
                  <a:srgbClr val="007F44"/>
                </a:solidFill>
                <a:latin typeface="Open Sans"/>
                <a:ea typeface="Open Sans"/>
                <a:cs typeface="Open Sans"/>
                <a:sym typeface="Open Sans"/>
              </a:rPr>
              <a:t>Districts reported more teaching vacancies </a:t>
            </a:r>
            <a:r>
              <a:rPr lang="en-US" sz="1600" b="1" i="1" u="none">
                <a:solidFill>
                  <a:srgbClr val="007F44"/>
                </a:solidFill>
                <a:latin typeface="Open Sans"/>
                <a:ea typeface="Open Sans"/>
                <a:cs typeface="Open Sans"/>
                <a:sym typeface="Open Sans"/>
              </a:rPr>
              <a:t>and</a:t>
            </a:r>
            <a:r>
              <a:rPr lang="en-US" sz="1600" b="1" u="none">
                <a:solidFill>
                  <a:srgbClr val="007F44"/>
                </a:solidFill>
                <a:latin typeface="Open Sans"/>
                <a:ea typeface="Open Sans"/>
                <a:cs typeface="Open Sans"/>
                <a:sym typeface="Open Sans"/>
              </a:rPr>
              <a:t> more filled teaching positions in 2021-22 than in previous years.</a:t>
            </a:r>
            <a:endParaRPr/>
          </a:p>
        </p:txBody>
      </p:sp>
      <p:sp>
        <p:nvSpPr>
          <p:cNvPr id="620" name="Google Shape;620;p79"/>
          <p:cNvSpPr/>
          <p:nvPr/>
        </p:nvSpPr>
        <p:spPr>
          <a:xfrm>
            <a:off x="464083" y="5989920"/>
            <a:ext cx="1038287" cy="6763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21" name="Google Shape;621;p79"/>
          <p:cNvPicPr preferRelativeResize="0"/>
          <p:nvPr/>
        </p:nvPicPr>
        <p:blipFill rotWithShape="1">
          <a:blip r:embed="rId3">
            <a:alphaModFix/>
          </a:blip>
          <a:srcRect/>
          <a:stretch/>
        </p:blipFill>
        <p:spPr>
          <a:xfrm>
            <a:off x="597345" y="2010621"/>
            <a:ext cx="5634225" cy="4363711"/>
          </a:xfrm>
          <a:prstGeom prst="rect">
            <a:avLst/>
          </a:prstGeom>
          <a:noFill/>
          <a:ln>
            <a:noFill/>
          </a:ln>
        </p:spPr>
      </p:pic>
    </p:spTree>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PIC Theme">
  <a:themeElements>
    <a:clrScheme name="EPIC Col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1837</Words>
  <Application>Microsoft Macintosh PowerPoint</Application>
  <PresentationFormat>Widescreen</PresentationFormat>
  <Paragraphs>268</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Open Sans ExtraBold</vt:lpstr>
      <vt:lpstr>Arial</vt:lpstr>
      <vt:lpstr>Open Sans</vt:lpstr>
      <vt:lpstr>Corbel</vt:lpstr>
      <vt:lpstr>Noto Sans Symbols</vt:lpstr>
      <vt:lpstr>Arial Black</vt:lpstr>
      <vt:lpstr>Frame</vt:lpstr>
      <vt:lpstr>EPIC Theme</vt:lpstr>
      <vt:lpstr>PowerPoint Presentation</vt:lpstr>
      <vt:lpstr>PowerPoint Presentation</vt:lpstr>
      <vt:lpstr>Agenda</vt:lpstr>
      <vt:lpstr>Background: Public Act 316 of 2020</vt:lpstr>
      <vt:lpstr>According to NCTQ, these data elements are essential for policymakers and education leaders to have the actionable information they need to address teacher shortages.   All of this information is available, to some extent, in Michigan’s state datasets. However, some of it comes with caveats, such as:</vt:lpstr>
      <vt:lpstr>Data &amp; Methods</vt:lpstr>
      <vt:lpstr>Data &amp; Methods</vt:lpstr>
      <vt:lpstr>PowerPoint Presentation</vt:lpstr>
      <vt:lpstr>Teacher Vacancies</vt:lpstr>
      <vt:lpstr>Teacher Vacancies</vt:lpstr>
      <vt:lpstr>Teacher Vacancies</vt:lpstr>
      <vt:lpstr>PowerPoint Presentation</vt:lpstr>
      <vt:lpstr>Retention, Mobility, and Attrition</vt:lpstr>
      <vt:lpstr>Retention, Mobility, and Attrition</vt:lpstr>
      <vt:lpstr>Retention, Mobility, and Attrition</vt:lpstr>
      <vt:lpstr>PowerPoint Presentation</vt:lpstr>
      <vt:lpstr>Teacher Preparation</vt:lpstr>
      <vt:lpstr>Teacher Preparation</vt:lpstr>
      <vt:lpstr>Teacher Preparation</vt:lpstr>
      <vt:lpstr>Teacher Preparation</vt:lpstr>
      <vt:lpstr>Teacher Preparation</vt:lpstr>
      <vt:lpstr>Teacher Preparation</vt:lpstr>
      <vt:lpstr>PowerPoint Presentation</vt:lpstr>
      <vt:lpstr>Highest-Need Regions</vt:lpstr>
      <vt:lpstr>Highest-Need Regions</vt:lpstr>
      <vt:lpstr>Highest-Need Regions</vt:lpstr>
      <vt:lpstr>Implications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2023-02-03T18:53:26Z</dcterms:modified>
</cp:coreProperties>
</file>